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5"/>
  </p:notesMasterIdLst>
  <p:sldIdLst>
    <p:sldId id="256" r:id="rId2"/>
    <p:sldId id="257" r:id="rId3"/>
    <p:sldId id="259" r:id="rId4"/>
    <p:sldId id="260" r:id="rId5"/>
    <p:sldId id="285" r:id="rId6"/>
    <p:sldId id="275" r:id="rId7"/>
    <p:sldId id="261" r:id="rId8"/>
    <p:sldId id="262" r:id="rId9"/>
    <p:sldId id="279" r:id="rId10"/>
    <p:sldId id="270" r:id="rId11"/>
    <p:sldId id="286" r:id="rId12"/>
    <p:sldId id="294" r:id="rId13"/>
    <p:sldId id="293" r:id="rId14"/>
    <p:sldId id="295" r:id="rId15"/>
    <p:sldId id="287" r:id="rId16"/>
    <p:sldId id="278" r:id="rId17"/>
    <p:sldId id="297" r:id="rId18"/>
    <p:sldId id="298" r:id="rId19"/>
    <p:sldId id="263" r:id="rId20"/>
    <p:sldId id="289" r:id="rId21"/>
    <p:sldId id="274" r:id="rId22"/>
    <p:sldId id="308" r:id="rId23"/>
    <p:sldId id="290" r:id="rId24"/>
    <p:sldId id="291" r:id="rId25"/>
    <p:sldId id="311" r:id="rId26"/>
    <p:sldId id="318" r:id="rId27"/>
    <p:sldId id="319" r:id="rId28"/>
    <p:sldId id="305" r:id="rId29"/>
    <p:sldId id="314" r:id="rId30"/>
    <p:sldId id="315" r:id="rId31"/>
    <p:sldId id="320" r:id="rId32"/>
    <p:sldId id="321" r:id="rId33"/>
    <p:sldId id="309" r:id="rId34"/>
    <p:sldId id="316" r:id="rId35"/>
    <p:sldId id="317" r:id="rId36"/>
    <p:sldId id="322" r:id="rId37"/>
    <p:sldId id="323" r:id="rId38"/>
    <p:sldId id="307" r:id="rId39"/>
    <p:sldId id="271" r:id="rId40"/>
    <p:sldId id="264" r:id="rId41"/>
    <p:sldId id="306" r:id="rId42"/>
    <p:sldId id="284" r:id="rId43"/>
    <p:sldId id="267" r:id="rId44"/>
  </p:sldIdLst>
  <p:sldSz cx="9144000" cy="5143500" type="screen16x9"/>
  <p:notesSz cx="6858000" cy="9144000"/>
  <p:embeddedFontLst>
    <p:embeddedFont>
      <p:font typeface="Barlow" panose="020B0604020202020204" charset="0"/>
      <p:regular r:id="rId46"/>
      <p:bold r:id="rId47"/>
      <p:italic r:id="rId48"/>
      <p:boldItalic r:id="rId49"/>
    </p:embeddedFont>
    <p:embeddedFont>
      <p:font typeface="Miriam Libre" panose="020B0604020202020204" charset="-79"/>
      <p:regular r:id="rId50"/>
      <p:bold r:id="rId51"/>
    </p:embeddedFont>
    <p:embeddedFont>
      <p:font typeface="Work Sans" panose="020B0604020202020204" charset="0"/>
      <p:regular r:id="rId52"/>
      <p:bold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Barlow Light" panose="020B0604020202020204" charset="0"/>
      <p:regular r:id="rId58"/>
      <p:bold r:id="rId59"/>
      <p:italic r:id="rId60"/>
      <p:boldItalic r:id="rId61"/>
    </p:embeddedFont>
    <p:embeddedFont>
      <p:font typeface="AR CENA" panose="020B0604020202020204" charset="0"/>
      <p:regular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7EB041-2470-434C-8E11-0A96304B5769}">
  <a:tblStyle styleId="{237EB041-2470-434C-8E11-0A96304B57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3" autoAdjust="0"/>
    <p:restoredTop sz="94660"/>
  </p:normalViewPr>
  <p:slideViewPr>
    <p:cSldViewPr snapToGrid="0">
      <p:cViewPr varScale="1">
        <p:scale>
          <a:sx n="91" d="100"/>
          <a:sy n="91" d="100"/>
        </p:scale>
        <p:origin x="76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8992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0571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9654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123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000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Shape 4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Shape 4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85714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Shape 4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7318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707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5869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674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39096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0435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15368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4769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9618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0589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2006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17679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41752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9713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Shape 10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Shape 10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4921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Shape 12"/>
          <p:cNvGrpSpPr/>
          <p:nvPr/>
        </p:nvGrpSpPr>
        <p:grpSpPr>
          <a:xfrm>
            <a:off x="557947" y="-9"/>
            <a:ext cx="1564584" cy="2825099"/>
            <a:chOff x="0" y="855663"/>
            <a:chExt cx="1257300" cy="2270250"/>
          </a:xfrm>
        </p:grpSpPr>
        <p:sp>
          <p:nvSpPr>
            <p:cNvPr id="13" name="Shape 13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14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Shape 15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Shape 17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18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Shape 19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20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Shape 21"/>
          <p:cNvGrpSpPr/>
          <p:nvPr/>
        </p:nvGrpSpPr>
        <p:grpSpPr>
          <a:xfrm rot="-5400000">
            <a:off x="7256368" y="-405553"/>
            <a:ext cx="1043197" cy="2732065"/>
            <a:chOff x="7556500" y="3806825"/>
            <a:chExt cx="838313" cy="2195488"/>
          </a:xfrm>
        </p:grpSpPr>
        <p:sp>
          <p:nvSpPr>
            <p:cNvPr id="22" name="Shape 22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23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24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Shape 25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26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27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Shape 28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Shape 29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Shape 31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Shape 32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Shape 33"/>
          <p:cNvGrpSpPr/>
          <p:nvPr/>
        </p:nvGrpSpPr>
        <p:grpSpPr>
          <a:xfrm rot="5400000">
            <a:off x="527351" y="2768116"/>
            <a:ext cx="1389642" cy="2444192"/>
            <a:chOff x="4395788" y="4144963"/>
            <a:chExt cx="1058775" cy="1862100"/>
          </a:xfrm>
        </p:grpSpPr>
        <p:sp>
          <p:nvSpPr>
            <p:cNvPr id="34" name="Shape 34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Shape 36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Shape 37"/>
          <p:cNvGrpSpPr/>
          <p:nvPr/>
        </p:nvGrpSpPr>
        <p:grpSpPr>
          <a:xfrm rot="10800000">
            <a:off x="6869501" y="2412068"/>
            <a:ext cx="1768658" cy="2731445"/>
            <a:chOff x="6545263" y="855663"/>
            <a:chExt cx="1469962" cy="2270150"/>
          </a:xfrm>
        </p:grpSpPr>
        <p:sp>
          <p:nvSpPr>
            <p:cNvPr id="38" name="Shape 38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39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40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Shape 41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Shape 42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Shape 43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Shape 44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Shape 45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Shape 46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ubTitle" idx="1"/>
          </p:nvPr>
        </p:nvSpPr>
        <p:spPr>
          <a:xfrm>
            <a:off x="2626350" y="3144854"/>
            <a:ext cx="3891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51" name="Shape 51"/>
          <p:cNvGrpSpPr/>
          <p:nvPr/>
        </p:nvGrpSpPr>
        <p:grpSpPr>
          <a:xfrm rot="-5400000">
            <a:off x="7456019" y="290004"/>
            <a:ext cx="1223732" cy="2152215"/>
            <a:chOff x="4395788" y="4144963"/>
            <a:chExt cx="1058775" cy="1862100"/>
          </a:xfrm>
        </p:grpSpPr>
        <p:sp>
          <p:nvSpPr>
            <p:cNvPr id="52" name="Shape 52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Shape 55"/>
          <p:cNvGrpSpPr/>
          <p:nvPr/>
        </p:nvGrpSpPr>
        <p:grpSpPr>
          <a:xfrm rot="-5400000">
            <a:off x="721039" y="2564836"/>
            <a:ext cx="1106346" cy="2548423"/>
            <a:chOff x="3357563" y="850900"/>
            <a:chExt cx="957212" cy="2204900"/>
          </a:xfrm>
        </p:grpSpPr>
        <p:sp>
          <p:nvSpPr>
            <p:cNvPr id="56" name="Shape 56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2454800" y="0"/>
            <a:ext cx="4234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2848484" y="825425"/>
            <a:ext cx="3447000" cy="3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  <a:defRPr i="1"/>
            </a:lvl1pPr>
            <a:lvl2pPr marL="914400" lvl="1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￭"/>
              <a:defRPr i="1"/>
            </a:lvl2pPr>
            <a:lvl3pPr marL="1371600" lvl="2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⬝"/>
              <a:defRPr i="1"/>
            </a:lvl3pPr>
            <a:lvl4pPr marL="1828800" lvl="3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2286000" lvl="4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2743200" lvl="5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3200400" lvl="6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3657600" lvl="7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4114800" lvl="8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endParaRPr/>
          </a:p>
        </p:txBody>
      </p:sp>
      <p:sp>
        <p:nvSpPr>
          <p:cNvPr id="63" name="Shape 63"/>
          <p:cNvSpPr txBox="1"/>
          <p:nvPr/>
        </p:nvSpPr>
        <p:spPr>
          <a:xfrm>
            <a:off x="3593400" y="19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A5B0FE"/>
                </a:solidFill>
                <a:latin typeface="Work Sans"/>
                <a:ea typeface="Work Sans"/>
                <a:cs typeface="Work Sans"/>
                <a:sym typeface="Work Sans"/>
              </a:rPr>
              <a:t>“</a:t>
            </a:r>
            <a:endParaRPr sz="7200" b="1">
              <a:solidFill>
                <a:srgbClr val="A5B0FE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4116400" y="4807500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Shape 65"/>
          <p:cNvGrpSpPr/>
          <p:nvPr/>
        </p:nvGrpSpPr>
        <p:grpSpPr>
          <a:xfrm>
            <a:off x="6876950" y="3340125"/>
            <a:ext cx="2267050" cy="1803375"/>
            <a:chOff x="9925050" y="4203700"/>
            <a:chExt cx="2267050" cy="1803375"/>
          </a:xfrm>
        </p:grpSpPr>
        <p:sp>
          <p:nvSpPr>
            <p:cNvPr id="66" name="Shape 66"/>
            <p:cNvSpPr/>
            <p:nvPr/>
          </p:nvSpPr>
          <p:spPr>
            <a:xfrm>
              <a:off x="11336338" y="4922838"/>
              <a:ext cx="139800" cy="119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67"/>
            <p:cNvSpPr/>
            <p:nvPr/>
          </p:nvSpPr>
          <p:spPr>
            <a:xfrm>
              <a:off x="11137900" y="4498975"/>
              <a:ext cx="1054200" cy="150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>
              <a:off x="9925050" y="4203700"/>
              <a:ext cx="1133400" cy="1073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69"/>
            <p:cNvSpPr/>
            <p:nvPr/>
          </p:nvSpPr>
          <p:spPr>
            <a:xfrm>
              <a:off x="10421938" y="4832350"/>
              <a:ext cx="1398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70"/>
            <p:cNvSpPr/>
            <p:nvPr/>
          </p:nvSpPr>
          <p:spPr>
            <a:xfrm>
              <a:off x="10421938" y="4875213"/>
              <a:ext cx="139800" cy="2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Shape 71"/>
            <p:cNvSpPr/>
            <p:nvPr/>
          </p:nvSpPr>
          <p:spPr>
            <a:xfrm>
              <a:off x="10442575" y="4913313"/>
              <a:ext cx="96900" cy="2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>
              <a:off x="10480675" y="4333875"/>
              <a:ext cx="22200" cy="9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10679113" y="4602163"/>
              <a:ext cx="74700" cy="2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>
              <a:off x="10229850" y="4602163"/>
              <a:ext cx="74700" cy="2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>
              <a:off x="10282238" y="4402138"/>
              <a:ext cx="81000" cy="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>
              <a:off x="10620375" y="4402138"/>
              <a:ext cx="79500" cy="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>
              <a:off x="10347325" y="4478338"/>
              <a:ext cx="288900" cy="3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" name="Shape 78"/>
          <p:cNvGrpSpPr/>
          <p:nvPr/>
        </p:nvGrpSpPr>
        <p:grpSpPr>
          <a:xfrm>
            <a:off x="0" y="0"/>
            <a:ext cx="2266938" cy="1754200"/>
            <a:chOff x="9598025" y="882650"/>
            <a:chExt cx="2266938" cy="1754200"/>
          </a:xfrm>
        </p:grpSpPr>
        <p:sp>
          <p:nvSpPr>
            <p:cNvPr id="79" name="Shape 79"/>
            <p:cNvSpPr/>
            <p:nvPr/>
          </p:nvSpPr>
          <p:spPr>
            <a:xfrm>
              <a:off x="10239375" y="1881188"/>
              <a:ext cx="139800" cy="9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6153" y="28235"/>
                  </a:moveTo>
                  <a:cubicBezTo>
                    <a:pt x="50769" y="28235"/>
                    <a:pt x="50769" y="28235"/>
                    <a:pt x="50769" y="28235"/>
                  </a:cubicBezTo>
                  <a:cubicBezTo>
                    <a:pt x="110769" y="91764"/>
                    <a:pt x="110769" y="91764"/>
                    <a:pt x="110769" y="91764"/>
                  </a:cubicBezTo>
                  <a:cubicBezTo>
                    <a:pt x="115384" y="91764"/>
                    <a:pt x="120000" y="105882"/>
                    <a:pt x="115384" y="112941"/>
                  </a:cubicBezTo>
                  <a:cubicBezTo>
                    <a:pt x="110769" y="120000"/>
                    <a:pt x="106153" y="120000"/>
                    <a:pt x="101538" y="120000"/>
                  </a:cubicBezTo>
                  <a:cubicBezTo>
                    <a:pt x="4615" y="28235"/>
                    <a:pt x="4615" y="28235"/>
                    <a:pt x="4615" y="28235"/>
                  </a:cubicBezTo>
                  <a:cubicBezTo>
                    <a:pt x="4615" y="28235"/>
                    <a:pt x="0" y="14117"/>
                    <a:pt x="0" y="7058"/>
                  </a:cubicBezTo>
                  <a:cubicBezTo>
                    <a:pt x="4615" y="0"/>
                    <a:pt x="9230" y="0"/>
                    <a:pt x="13846" y="0"/>
                  </a:cubicBezTo>
                  <a:cubicBezTo>
                    <a:pt x="106153" y="0"/>
                    <a:pt x="106153" y="0"/>
                    <a:pt x="106153" y="0"/>
                  </a:cubicBezTo>
                  <a:cubicBezTo>
                    <a:pt x="110769" y="0"/>
                    <a:pt x="115384" y="7058"/>
                    <a:pt x="115384" y="14117"/>
                  </a:cubicBezTo>
                  <a:cubicBezTo>
                    <a:pt x="115384" y="21176"/>
                    <a:pt x="110769" y="28235"/>
                    <a:pt x="106153" y="28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Shape 80"/>
            <p:cNvSpPr/>
            <p:nvPr/>
          </p:nvSpPr>
          <p:spPr>
            <a:xfrm>
              <a:off x="9598025" y="882650"/>
              <a:ext cx="995400" cy="154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354" y="70000"/>
                  </a:moveTo>
                  <a:cubicBezTo>
                    <a:pt x="119354" y="69583"/>
                    <a:pt x="120000" y="69166"/>
                    <a:pt x="119354" y="69166"/>
                  </a:cubicBezTo>
                  <a:cubicBezTo>
                    <a:pt x="119354" y="68750"/>
                    <a:pt x="119354" y="68333"/>
                    <a:pt x="118709" y="68333"/>
                  </a:cubicBezTo>
                  <a:cubicBezTo>
                    <a:pt x="107096" y="65833"/>
                    <a:pt x="107096" y="65833"/>
                    <a:pt x="107096" y="65833"/>
                  </a:cubicBezTo>
                  <a:cubicBezTo>
                    <a:pt x="109677" y="60833"/>
                    <a:pt x="109677" y="60833"/>
                    <a:pt x="109677" y="60833"/>
                  </a:cubicBezTo>
                  <a:cubicBezTo>
                    <a:pt x="110322" y="60833"/>
                    <a:pt x="110322" y="60416"/>
                    <a:pt x="109677" y="60416"/>
                  </a:cubicBezTo>
                  <a:cubicBezTo>
                    <a:pt x="109677" y="60000"/>
                    <a:pt x="109032" y="60000"/>
                    <a:pt x="109032" y="59583"/>
                  </a:cubicBezTo>
                  <a:cubicBezTo>
                    <a:pt x="81290" y="55416"/>
                    <a:pt x="81290" y="55416"/>
                    <a:pt x="81290" y="55416"/>
                  </a:cubicBezTo>
                  <a:cubicBezTo>
                    <a:pt x="101935" y="48333"/>
                    <a:pt x="101935" y="48333"/>
                    <a:pt x="101935" y="48333"/>
                  </a:cubicBezTo>
                  <a:cubicBezTo>
                    <a:pt x="101935" y="48333"/>
                    <a:pt x="102580" y="47916"/>
                    <a:pt x="102580" y="47500"/>
                  </a:cubicBezTo>
                  <a:cubicBezTo>
                    <a:pt x="102580" y="47500"/>
                    <a:pt x="103225" y="43333"/>
                    <a:pt x="98064" y="39166"/>
                  </a:cubicBezTo>
                  <a:cubicBezTo>
                    <a:pt x="92903" y="35833"/>
                    <a:pt x="85161" y="33750"/>
                    <a:pt x="73548" y="33750"/>
                  </a:cubicBezTo>
                  <a:cubicBezTo>
                    <a:pt x="73548" y="25416"/>
                    <a:pt x="73548" y="25416"/>
                    <a:pt x="73548" y="25416"/>
                  </a:cubicBezTo>
                  <a:cubicBezTo>
                    <a:pt x="100000" y="0"/>
                    <a:pt x="100000" y="0"/>
                    <a:pt x="100000" y="0"/>
                  </a:cubicBezTo>
                  <a:cubicBezTo>
                    <a:pt x="96129" y="0"/>
                    <a:pt x="96129" y="0"/>
                    <a:pt x="96129" y="0"/>
                  </a:cubicBezTo>
                  <a:cubicBezTo>
                    <a:pt x="70967" y="24166"/>
                    <a:pt x="70967" y="24166"/>
                    <a:pt x="70967" y="24166"/>
                  </a:cubicBezTo>
                  <a:cubicBezTo>
                    <a:pt x="70322" y="24583"/>
                    <a:pt x="70322" y="24583"/>
                    <a:pt x="70322" y="25000"/>
                  </a:cubicBezTo>
                  <a:cubicBezTo>
                    <a:pt x="70322" y="34583"/>
                    <a:pt x="70322" y="34583"/>
                    <a:pt x="70322" y="34583"/>
                  </a:cubicBezTo>
                  <a:cubicBezTo>
                    <a:pt x="70322" y="35416"/>
                    <a:pt x="70967" y="35833"/>
                    <a:pt x="72258" y="35833"/>
                  </a:cubicBezTo>
                  <a:cubicBezTo>
                    <a:pt x="83225" y="35833"/>
                    <a:pt x="90967" y="37500"/>
                    <a:pt x="95483" y="40416"/>
                  </a:cubicBezTo>
                  <a:cubicBezTo>
                    <a:pt x="99354" y="42916"/>
                    <a:pt x="99354" y="45833"/>
                    <a:pt x="99354" y="47083"/>
                  </a:cubicBezTo>
                  <a:cubicBezTo>
                    <a:pt x="76129" y="54583"/>
                    <a:pt x="76129" y="54583"/>
                    <a:pt x="76129" y="54583"/>
                  </a:cubicBezTo>
                  <a:cubicBezTo>
                    <a:pt x="76129" y="55000"/>
                    <a:pt x="75483" y="55416"/>
                    <a:pt x="75483" y="55833"/>
                  </a:cubicBezTo>
                  <a:cubicBezTo>
                    <a:pt x="75483" y="56250"/>
                    <a:pt x="76129" y="56250"/>
                    <a:pt x="76774" y="56666"/>
                  </a:cubicBezTo>
                  <a:cubicBezTo>
                    <a:pt x="106451" y="61250"/>
                    <a:pt x="106451" y="61250"/>
                    <a:pt x="106451" y="61250"/>
                  </a:cubicBezTo>
                  <a:cubicBezTo>
                    <a:pt x="103870" y="66250"/>
                    <a:pt x="103870" y="66250"/>
                    <a:pt x="103870" y="66250"/>
                  </a:cubicBezTo>
                  <a:cubicBezTo>
                    <a:pt x="103870" y="66666"/>
                    <a:pt x="103870" y="66666"/>
                    <a:pt x="103870" y="67083"/>
                  </a:cubicBezTo>
                  <a:cubicBezTo>
                    <a:pt x="104516" y="67500"/>
                    <a:pt x="104516" y="67500"/>
                    <a:pt x="105161" y="67500"/>
                  </a:cubicBezTo>
                  <a:cubicBezTo>
                    <a:pt x="115483" y="70000"/>
                    <a:pt x="115483" y="70000"/>
                    <a:pt x="115483" y="70000"/>
                  </a:cubicBezTo>
                  <a:cubicBezTo>
                    <a:pt x="101935" y="81666"/>
                    <a:pt x="101935" y="81666"/>
                    <a:pt x="101935" y="81666"/>
                  </a:cubicBezTo>
                  <a:cubicBezTo>
                    <a:pt x="101935" y="82083"/>
                    <a:pt x="101935" y="82083"/>
                    <a:pt x="101935" y="82500"/>
                  </a:cubicBezTo>
                  <a:cubicBezTo>
                    <a:pt x="101935" y="96666"/>
                    <a:pt x="97419" y="102083"/>
                    <a:pt x="97419" y="102083"/>
                  </a:cubicBezTo>
                  <a:cubicBezTo>
                    <a:pt x="96774" y="102500"/>
                    <a:pt x="96774" y="102916"/>
                    <a:pt x="96774" y="102916"/>
                  </a:cubicBezTo>
                  <a:cubicBezTo>
                    <a:pt x="97419" y="103333"/>
                    <a:pt x="97419" y="103333"/>
                    <a:pt x="98064" y="103750"/>
                  </a:cubicBezTo>
                  <a:cubicBezTo>
                    <a:pt x="111612" y="105833"/>
                    <a:pt x="113548" y="112916"/>
                    <a:pt x="114193" y="116666"/>
                  </a:cubicBezTo>
                  <a:cubicBezTo>
                    <a:pt x="105806" y="112083"/>
                    <a:pt x="101935" y="112083"/>
                    <a:pt x="89677" y="111666"/>
                  </a:cubicBezTo>
                  <a:cubicBezTo>
                    <a:pt x="82580" y="111666"/>
                    <a:pt x="73548" y="111666"/>
                    <a:pt x="60000" y="110833"/>
                  </a:cubicBezTo>
                  <a:cubicBezTo>
                    <a:pt x="40000" y="109166"/>
                    <a:pt x="25806" y="104166"/>
                    <a:pt x="18709" y="95833"/>
                  </a:cubicBezTo>
                  <a:cubicBezTo>
                    <a:pt x="13548" y="89583"/>
                    <a:pt x="14193" y="83333"/>
                    <a:pt x="14193" y="83333"/>
                  </a:cubicBezTo>
                  <a:cubicBezTo>
                    <a:pt x="14193" y="83333"/>
                    <a:pt x="14193" y="83333"/>
                    <a:pt x="14193" y="83333"/>
                  </a:cubicBezTo>
                  <a:cubicBezTo>
                    <a:pt x="14193" y="83333"/>
                    <a:pt x="14193" y="78333"/>
                    <a:pt x="14193" y="69583"/>
                  </a:cubicBezTo>
                  <a:cubicBezTo>
                    <a:pt x="14193" y="53750"/>
                    <a:pt x="26451" y="49166"/>
                    <a:pt x="27096" y="49166"/>
                  </a:cubicBezTo>
                  <a:cubicBezTo>
                    <a:pt x="27096" y="49166"/>
                    <a:pt x="27741" y="48750"/>
                    <a:pt x="27741" y="48333"/>
                  </a:cubicBezTo>
                  <a:cubicBezTo>
                    <a:pt x="27741" y="32500"/>
                    <a:pt x="27741" y="32500"/>
                    <a:pt x="27741" y="32500"/>
                  </a:cubicBezTo>
                  <a:cubicBezTo>
                    <a:pt x="27741" y="32083"/>
                    <a:pt x="27741" y="32083"/>
                    <a:pt x="27096" y="31666"/>
                  </a:cubicBezTo>
                  <a:cubicBezTo>
                    <a:pt x="21935" y="28333"/>
                    <a:pt x="21935" y="28333"/>
                    <a:pt x="21935" y="28333"/>
                  </a:cubicBezTo>
                  <a:cubicBezTo>
                    <a:pt x="10322" y="20833"/>
                    <a:pt x="3225" y="10833"/>
                    <a:pt x="3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5" y="11250"/>
                    <a:pt x="7096" y="21666"/>
                    <a:pt x="19354" y="29583"/>
                  </a:cubicBezTo>
                  <a:cubicBezTo>
                    <a:pt x="24516" y="32916"/>
                    <a:pt x="24516" y="32916"/>
                    <a:pt x="24516" y="32916"/>
                  </a:cubicBezTo>
                  <a:cubicBezTo>
                    <a:pt x="24516" y="47916"/>
                    <a:pt x="24516" y="47916"/>
                    <a:pt x="24516" y="47916"/>
                  </a:cubicBezTo>
                  <a:cubicBezTo>
                    <a:pt x="21290" y="49166"/>
                    <a:pt x="10967" y="54583"/>
                    <a:pt x="10967" y="69583"/>
                  </a:cubicBezTo>
                  <a:cubicBezTo>
                    <a:pt x="10967" y="77916"/>
                    <a:pt x="10967" y="82916"/>
                    <a:pt x="10967" y="83333"/>
                  </a:cubicBezTo>
                  <a:cubicBezTo>
                    <a:pt x="10967" y="84583"/>
                    <a:pt x="9677" y="109166"/>
                    <a:pt x="60000" y="112500"/>
                  </a:cubicBezTo>
                  <a:cubicBezTo>
                    <a:pt x="73548" y="113333"/>
                    <a:pt x="82580" y="113750"/>
                    <a:pt x="89677" y="113750"/>
                  </a:cubicBezTo>
                  <a:cubicBezTo>
                    <a:pt x="103225" y="114166"/>
                    <a:pt x="105161" y="114166"/>
                    <a:pt x="114193" y="119583"/>
                  </a:cubicBezTo>
                  <a:cubicBezTo>
                    <a:pt x="114838" y="119583"/>
                    <a:pt x="115483" y="120000"/>
                    <a:pt x="116129" y="119583"/>
                  </a:cubicBezTo>
                  <a:cubicBezTo>
                    <a:pt x="116774" y="119583"/>
                    <a:pt x="116774" y="119166"/>
                    <a:pt x="116774" y="118750"/>
                  </a:cubicBezTo>
                  <a:cubicBezTo>
                    <a:pt x="116774" y="118750"/>
                    <a:pt x="118709" y="105833"/>
                    <a:pt x="100645" y="102083"/>
                  </a:cubicBezTo>
                  <a:cubicBezTo>
                    <a:pt x="101935" y="99583"/>
                    <a:pt x="104516" y="93750"/>
                    <a:pt x="105161" y="82500"/>
                  </a:cubicBezTo>
                  <a:lnTo>
                    <a:pt x="119354" y="7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Shape 81"/>
            <p:cNvSpPr/>
            <p:nvPr/>
          </p:nvSpPr>
          <p:spPr>
            <a:xfrm>
              <a:off x="10672763" y="1581150"/>
              <a:ext cx="1192200" cy="10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730" y="120000"/>
                  </a:moveTo>
                  <a:cubicBezTo>
                    <a:pt x="26905" y="120000"/>
                    <a:pt x="0" y="95025"/>
                    <a:pt x="0" y="64568"/>
                  </a:cubicBezTo>
                  <a:cubicBezTo>
                    <a:pt x="0" y="49949"/>
                    <a:pt x="5919" y="35939"/>
                    <a:pt x="17219" y="25583"/>
                  </a:cubicBezTo>
                  <a:cubicBezTo>
                    <a:pt x="2152" y="2436"/>
                    <a:pt x="2152" y="2436"/>
                    <a:pt x="2152" y="2436"/>
                  </a:cubicBezTo>
                  <a:cubicBezTo>
                    <a:pt x="1614" y="1827"/>
                    <a:pt x="1614" y="1218"/>
                    <a:pt x="2152" y="609"/>
                  </a:cubicBezTo>
                  <a:cubicBezTo>
                    <a:pt x="2152" y="609"/>
                    <a:pt x="2690" y="0"/>
                    <a:pt x="2690" y="0"/>
                  </a:cubicBezTo>
                  <a:cubicBezTo>
                    <a:pt x="3228" y="0"/>
                    <a:pt x="3228" y="0"/>
                    <a:pt x="3228" y="0"/>
                  </a:cubicBezTo>
                  <a:cubicBezTo>
                    <a:pt x="39282" y="12182"/>
                    <a:pt x="39282" y="12182"/>
                    <a:pt x="39282" y="12182"/>
                  </a:cubicBezTo>
                  <a:cubicBezTo>
                    <a:pt x="45739" y="9746"/>
                    <a:pt x="52735" y="9137"/>
                    <a:pt x="59730" y="9137"/>
                  </a:cubicBezTo>
                  <a:cubicBezTo>
                    <a:pt x="93094" y="9137"/>
                    <a:pt x="119999" y="34111"/>
                    <a:pt x="119999" y="64568"/>
                  </a:cubicBezTo>
                  <a:cubicBezTo>
                    <a:pt x="119999" y="95025"/>
                    <a:pt x="93094" y="120000"/>
                    <a:pt x="59730" y="120000"/>
                  </a:cubicBezTo>
                  <a:close/>
                  <a:moveTo>
                    <a:pt x="59730" y="11573"/>
                  </a:moveTo>
                  <a:cubicBezTo>
                    <a:pt x="52735" y="11573"/>
                    <a:pt x="46278" y="12791"/>
                    <a:pt x="39820" y="15228"/>
                  </a:cubicBezTo>
                  <a:cubicBezTo>
                    <a:pt x="39282" y="15228"/>
                    <a:pt x="39282" y="15228"/>
                    <a:pt x="38744" y="15228"/>
                  </a:cubicBezTo>
                  <a:cubicBezTo>
                    <a:pt x="6457" y="4263"/>
                    <a:pt x="6457" y="4263"/>
                    <a:pt x="6457" y="4263"/>
                  </a:cubicBezTo>
                  <a:cubicBezTo>
                    <a:pt x="19910" y="24974"/>
                    <a:pt x="19910" y="24974"/>
                    <a:pt x="19910" y="24974"/>
                  </a:cubicBezTo>
                  <a:cubicBezTo>
                    <a:pt x="19910" y="25583"/>
                    <a:pt x="19910" y="26192"/>
                    <a:pt x="19372" y="26802"/>
                  </a:cubicBezTo>
                  <a:cubicBezTo>
                    <a:pt x="8609" y="37157"/>
                    <a:pt x="2152" y="50558"/>
                    <a:pt x="2152" y="64568"/>
                  </a:cubicBezTo>
                  <a:cubicBezTo>
                    <a:pt x="2152" y="93807"/>
                    <a:pt x="27982" y="117563"/>
                    <a:pt x="59730" y="117563"/>
                  </a:cubicBezTo>
                  <a:cubicBezTo>
                    <a:pt x="91479" y="117563"/>
                    <a:pt x="117309" y="93807"/>
                    <a:pt x="117309" y="64568"/>
                  </a:cubicBezTo>
                  <a:cubicBezTo>
                    <a:pt x="117309" y="35329"/>
                    <a:pt x="91479" y="11573"/>
                    <a:pt x="59730" y="11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10914063" y="1881188"/>
              <a:ext cx="679500" cy="531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2598" y="86060"/>
                  </a:moveTo>
                  <a:cubicBezTo>
                    <a:pt x="90708" y="84848"/>
                    <a:pt x="87874" y="84848"/>
                    <a:pt x="85984" y="86060"/>
                  </a:cubicBezTo>
                  <a:cubicBezTo>
                    <a:pt x="79370" y="76363"/>
                    <a:pt x="79370" y="76363"/>
                    <a:pt x="79370" y="76363"/>
                  </a:cubicBezTo>
                  <a:cubicBezTo>
                    <a:pt x="80314" y="73939"/>
                    <a:pt x="82204" y="71515"/>
                    <a:pt x="83149" y="69090"/>
                  </a:cubicBezTo>
                  <a:cubicBezTo>
                    <a:pt x="85039" y="64242"/>
                    <a:pt x="85984" y="59393"/>
                    <a:pt x="85039" y="54545"/>
                  </a:cubicBezTo>
                  <a:cubicBezTo>
                    <a:pt x="104881" y="47272"/>
                    <a:pt x="104881" y="47272"/>
                    <a:pt x="104881" y="47272"/>
                  </a:cubicBezTo>
                  <a:cubicBezTo>
                    <a:pt x="105826" y="48484"/>
                    <a:pt x="106771" y="49696"/>
                    <a:pt x="107716" y="50909"/>
                  </a:cubicBezTo>
                  <a:cubicBezTo>
                    <a:pt x="111496" y="53333"/>
                    <a:pt x="116220" y="50909"/>
                    <a:pt x="118110" y="46060"/>
                  </a:cubicBezTo>
                  <a:cubicBezTo>
                    <a:pt x="120000" y="41212"/>
                    <a:pt x="119055" y="35151"/>
                    <a:pt x="115275" y="32727"/>
                  </a:cubicBezTo>
                  <a:cubicBezTo>
                    <a:pt x="111496" y="30303"/>
                    <a:pt x="106771" y="31515"/>
                    <a:pt x="104881" y="36363"/>
                  </a:cubicBezTo>
                  <a:cubicBezTo>
                    <a:pt x="103937" y="38787"/>
                    <a:pt x="103937" y="40000"/>
                    <a:pt x="103937" y="41212"/>
                  </a:cubicBezTo>
                  <a:cubicBezTo>
                    <a:pt x="84094" y="49696"/>
                    <a:pt x="84094" y="49696"/>
                    <a:pt x="84094" y="49696"/>
                  </a:cubicBezTo>
                  <a:cubicBezTo>
                    <a:pt x="82204" y="44848"/>
                    <a:pt x="79370" y="41212"/>
                    <a:pt x="76535" y="38787"/>
                  </a:cubicBezTo>
                  <a:cubicBezTo>
                    <a:pt x="70866" y="35151"/>
                    <a:pt x="64251" y="36363"/>
                    <a:pt x="58582" y="40000"/>
                  </a:cubicBezTo>
                  <a:cubicBezTo>
                    <a:pt x="44409" y="16969"/>
                    <a:pt x="44409" y="16969"/>
                    <a:pt x="44409" y="16969"/>
                  </a:cubicBezTo>
                  <a:cubicBezTo>
                    <a:pt x="45354" y="16969"/>
                    <a:pt x="45354" y="16969"/>
                    <a:pt x="45354" y="15757"/>
                  </a:cubicBezTo>
                  <a:cubicBezTo>
                    <a:pt x="47244" y="10909"/>
                    <a:pt x="46299" y="4848"/>
                    <a:pt x="42519" y="2424"/>
                  </a:cubicBezTo>
                  <a:cubicBezTo>
                    <a:pt x="37795" y="0"/>
                    <a:pt x="33070" y="1212"/>
                    <a:pt x="31181" y="6060"/>
                  </a:cubicBezTo>
                  <a:cubicBezTo>
                    <a:pt x="29291" y="10909"/>
                    <a:pt x="31181" y="18181"/>
                    <a:pt x="34960" y="20606"/>
                  </a:cubicBezTo>
                  <a:cubicBezTo>
                    <a:pt x="36850" y="21818"/>
                    <a:pt x="38740" y="21818"/>
                    <a:pt x="41574" y="20606"/>
                  </a:cubicBezTo>
                  <a:cubicBezTo>
                    <a:pt x="55748" y="43636"/>
                    <a:pt x="55748" y="43636"/>
                    <a:pt x="55748" y="43636"/>
                  </a:cubicBezTo>
                  <a:cubicBezTo>
                    <a:pt x="54803" y="44848"/>
                    <a:pt x="53858" y="46060"/>
                    <a:pt x="52913" y="48484"/>
                  </a:cubicBezTo>
                  <a:cubicBezTo>
                    <a:pt x="51023" y="53333"/>
                    <a:pt x="50078" y="58181"/>
                    <a:pt x="51023" y="63030"/>
                  </a:cubicBezTo>
                  <a:cubicBezTo>
                    <a:pt x="16062" y="76363"/>
                    <a:pt x="16062" y="76363"/>
                    <a:pt x="16062" y="76363"/>
                  </a:cubicBezTo>
                  <a:cubicBezTo>
                    <a:pt x="15118" y="75151"/>
                    <a:pt x="14173" y="73939"/>
                    <a:pt x="13228" y="72727"/>
                  </a:cubicBezTo>
                  <a:cubicBezTo>
                    <a:pt x="9448" y="70303"/>
                    <a:pt x="4724" y="72727"/>
                    <a:pt x="1889" y="77575"/>
                  </a:cubicBezTo>
                  <a:cubicBezTo>
                    <a:pt x="0" y="82424"/>
                    <a:pt x="1889" y="88484"/>
                    <a:pt x="5669" y="90909"/>
                  </a:cubicBezTo>
                  <a:cubicBezTo>
                    <a:pt x="9448" y="93333"/>
                    <a:pt x="14173" y="92121"/>
                    <a:pt x="16062" y="87272"/>
                  </a:cubicBezTo>
                  <a:cubicBezTo>
                    <a:pt x="17007" y="84848"/>
                    <a:pt x="17007" y="83636"/>
                    <a:pt x="17007" y="82424"/>
                  </a:cubicBezTo>
                  <a:cubicBezTo>
                    <a:pt x="51968" y="67878"/>
                    <a:pt x="51968" y="67878"/>
                    <a:pt x="51968" y="67878"/>
                  </a:cubicBezTo>
                  <a:cubicBezTo>
                    <a:pt x="53858" y="71515"/>
                    <a:pt x="55748" y="75151"/>
                    <a:pt x="57637" y="76363"/>
                  </a:cubicBezTo>
                  <a:cubicBezTo>
                    <a:pt x="49133" y="98181"/>
                    <a:pt x="49133" y="98181"/>
                    <a:pt x="49133" y="98181"/>
                  </a:cubicBezTo>
                  <a:cubicBezTo>
                    <a:pt x="46299" y="96969"/>
                    <a:pt x="42519" y="99393"/>
                    <a:pt x="40629" y="103030"/>
                  </a:cubicBezTo>
                  <a:cubicBezTo>
                    <a:pt x="38740" y="107878"/>
                    <a:pt x="39685" y="113939"/>
                    <a:pt x="44409" y="117575"/>
                  </a:cubicBezTo>
                  <a:cubicBezTo>
                    <a:pt x="48188" y="119999"/>
                    <a:pt x="52913" y="117575"/>
                    <a:pt x="54803" y="112727"/>
                  </a:cubicBezTo>
                  <a:cubicBezTo>
                    <a:pt x="56692" y="109090"/>
                    <a:pt x="55748" y="104242"/>
                    <a:pt x="52913" y="100606"/>
                  </a:cubicBezTo>
                  <a:cubicBezTo>
                    <a:pt x="62362" y="80000"/>
                    <a:pt x="62362" y="80000"/>
                    <a:pt x="62362" y="80000"/>
                  </a:cubicBezTo>
                  <a:cubicBezTo>
                    <a:pt x="66141" y="81212"/>
                    <a:pt x="70866" y="81212"/>
                    <a:pt x="75590" y="78787"/>
                  </a:cubicBezTo>
                  <a:cubicBezTo>
                    <a:pt x="82204" y="89696"/>
                    <a:pt x="82204" y="89696"/>
                    <a:pt x="82204" y="89696"/>
                  </a:cubicBezTo>
                  <a:cubicBezTo>
                    <a:pt x="82204" y="89696"/>
                    <a:pt x="82204" y="90909"/>
                    <a:pt x="82204" y="90909"/>
                  </a:cubicBezTo>
                  <a:cubicBezTo>
                    <a:pt x="80314" y="95757"/>
                    <a:pt x="82204" y="101818"/>
                    <a:pt x="85984" y="104242"/>
                  </a:cubicBezTo>
                  <a:cubicBezTo>
                    <a:pt x="89763" y="106666"/>
                    <a:pt x="94488" y="105454"/>
                    <a:pt x="96377" y="99393"/>
                  </a:cubicBezTo>
                  <a:cubicBezTo>
                    <a:pt x="98267" y="94545"/>
                    <a:pt x="96377" y="88484"/>
                    <a:pt x="92598" y="86060"/>
                  </a:cubicBezTo>
                  <a:close/>
                  <a:moveTo>
                    <a:pt x="36850" y="15757"/>
                  </a:moveTo>
                  <a:cubicBezTo>
                    <a:pt x="34960" y="14545"/>
                    <a:pt x="34015" y="10909"/>
                    <a:pt x="34960" y="9696"/>
                  </a:cubicBezTo>
                  <a:cubicBezTo>
                    <a:pt x="35905" y="7272"/>
                    <a:pt x="38740" y="6060"/>
                    <a:pt x="39685" y="7272"/>
                  </a:cubicBezTo>
                  <a:cubicBezTo>
                    <a:pt x="41574" y="8484"/>
                    <a:pt x="42519" y="10909"/>
                    <a:pt x="41574" y="13333"/>
                  </a:cubicBezTo>
                  <a:cubicBezTo>
                    <a:pt x="40629" y="15757"/>
                    <a:pt x="38740" y="15757"/>
                    <a:pt x="36850" y="15757"/>
                  </a:cubicBezTo>
                  <a:close/>
                  <a:moveTo>
                    <a:pt x="113385" y="37575"/>
                  </a:moveTo>
                  <a:cubicBezTo>
                    <a:pt x="114330" y="38787"/>
                    <a:pt x="115275" y="41212"/>
                    <a:pt x="114330" y="43636"/>
                  </a:cubicBezTo>
                  <a:cubicBezTo>
                    <a:pt x="113385" y="46060"/>
                    <a:pt x="111496" y="47272"/>
                    <a:pt x="109606" y="46060"/>
                  </a:cubicBezTo>
                  <a:cubicBezTo>
                    <a:pt x="107716" y="44848"/>
                    <a:pt x="107716" y="41212"/>
                    <a:pt x="108661" y="40000"/>
                  </a:cubicBezTo>
                  <a:cubicBezTo>
                    <a:pt x="109606" y="37575"/>
                    <a:pt x="111496" y="36363"/>
                    <a:pt x="113385" y="37575"/>
                  </a:cubicBezTo>
                  <a:close/>
                  <a:moveTo>
                    <a:pt x="7559" y="86060"/>
                  </a:moveTo>
                  <a:cubicBezTo>
                    <a:pt x="5669" y="84848"/>
                    <a:pt x="5669" y="82424"/>
                    <a:pt x="6614" y="80000"/>
                  </a:cubicBezTo>
                  <a:cubicBezTo>
                    <a:pt x="6614" y="77575"/>
                    <a:pt x="9448" y="76363"/>
                    <a:pt x="10393" y="77575"/>
                  </a:cubicBezTo>
                  <a:cubicBezTo>
                    <a:pt x="12283" y="78787"/>
                    <a:pt x="13228" y="82424"/>
                    <a:pt x="12283" y="83636"/>
                  </a:cubicBezTo>
                  <a:cubicBezTo>
                    <a:pt x="11338" y="86060"/>
                    <a:pt x="9448" y="87272"/>
                    <a:pt x="7559" y="86060"/>
                  </a:cubicBezTo>
                  <a:close/>
                  <a:moveTo>
                    <a:pt x="51023" y="110303"/>
                  </a:moveTo>
                  <a:cubicBezTo>
                    <a:pt x="50078" y="112727"/>
                    <a:pt x="48188" y="112727"/>
                    <a:pt x="46299" y="111515"/>
                  </a:cubicBezTo>
                  <a:cubicBezTo>
                    <a:pt x="44409" y="110303"/>
                    <a:pt x="43464" y="107878"/>
                    <a:pt x="44409" y="105454"/>
                  </a:cubicBezTo>
                  <a:cubicBezTo>
                    <a:pt x="45354" y="104242"/>
                    <a:pt x="47244" y="103030"/>
                    <a:pt x="49133" y="104242"/>
                  </a:cubicBezTo>
                  <a:cubicBezTo>
                    <a:pt x="51023" y="105454"/>
                    <a:pt x="51968" y="107878"/>
                    <a:pt x="51023" y="110303"/>
                  </a:cubicBezTo>
                  <a:close/>
                  <a:moveTo>
                    <a:pt x="62362" y="73939"/>
                  </a:moveTo>
                  <a:cubicBezTo>
                    <a:pt x="55748" y="69090"/>
                    <a:pt x="52913" y="59393"/>
                    <a:pt x="56692" y="50909"/>
                  </a:cubicBezTo>
                  <a:cubicBezTo>
                    <a:pt x="59527" y="42424"/>
                    <a:pt x="68031" y="40000"/>
                    <a:pt x="73700" y="43636"/>
                  </a:cubicBezTo>
                  <a:cubicBezTo>
                    <a:pt x="80314" y="48484"/>
                    <a:pt x="83149" y="58181"/>
                    <a:pt x="79370" y="66666"/>
                  </a:cubicBezTo>
                  <a:cubicBezTo>
                    <a:pt x="75590" y="75151"/>
                    <a:pt x="68031" y="77575"/>
                    <a:pt x="62362" y="73939"/>
                  </a:cubicBezTo>
                  <a:close/>
                  <a:moveTo>
                    <a:pt x="87874" y="99393"/>
                  </a:moveTo>
                  <a:cubicBezTo>
                    <a:pt x="85984" y="98181"/>
                    <a:pt x="85039" y="95757"/>
                    <a:pt x="85984" y="93333"/>
                  </a:cubicBezTo>
                  <a:cubicBezTo>
                    <a:pt x="86929" y="90909"/>
                    <a:pt x="88818" y="89696"/>
                    <a:pt x="90708" y="90909"/>
                  </a:cubicBezTo>
                  <a:cubicBezTo>
                    <a:pt x="92598" y="92121"/>
                    <a:pt x="93543" y="94545"/>
                    <a:pt x="92598" y="96969"/>
                  </a:cubicBezTo>
                  <a:cubicBezTo>
                    <a:pt x="91653" y="99393"/>
                    <a:pt x="89763" y="100606"/>
                    <a:pt x="87874" y="993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Shape 86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89" name="Shape 89"/>
          <p:cNvGrpSpPr/>
          <p:nvPr/>
        </p:nvGrpSpPr>
        <p:grpSpPr>
          <a:xfrm>
            <a:off x="6422240" y="-62"/>
            <a:ext cx="1652475" cy="2270250"/>
            <a:chOff x="0" y="855663"/>
            <a:chExt cx="1652475" cy="2270250"/>
          </a:xfrm>
        </p:grpSpPr>
        <p:sp>
          <p:nvSpPr>
            <p:cNvPr id="90" name="Shape 90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Shape 92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Shape 93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Shape 94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Shape 95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Shape 96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Shape 97"/>
            <p:cNvSpPr/>
            <p:nvPr/>
          </p:nvSpPr>
          <p:spPr>
            <a:xfrm>
              <a:off x="1476375" y="2262188"/>
              <a:ext cx="176100" cy="72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Shape 98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Shape 99"/>
          <p:cNvGrpSpPr/>
          <p:nvPr/>
        </p:nvGrpSpPr>
        <p:grpSpPr>
          <a:xfrm>
            <a:off x="7106138" y="2674863"/>
            <a:ext cx="1551087" cy="2468625"/>
            <a:chOff x="715963" y="3538538"/>
            <a:chExt cx="1551087" cy="2468625"/>
          </a:xfrm>
        </p:grpSpPr>
        <p:sp>
          <p:nvSpPr>
            <p:cNvPr id="100" name="Shape 100"/>
            <p:cNvSpPr/>
            <p:nvPr/>
          </p:nvSpPr>
          <p:spPr>
            <a:xfrm>
              <a:off x="785813" y="4429125"/>
              <a:ext cx="159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>
              <a:off x="817563" y="4429125"/>
              <a:ext cx="159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Shape 102"/>
            <p:cNvSpPr/>
            <p:nvPr/>
          </p:nvSpPr>
          <p:spPr>
            <a:xfrm>
              <a:off x="715963" y="4392613"/>
              <a:ext cx="187200" cy="40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Shape 103"/>
            <p:cNvSpPr/>
            <p:nvPr/>
          </p:nvSpPr>
          <p:spPr>
            <a:xfrm>
              <a:off x="758825" y="4521200"/>
              <a:ext cx="1017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>
              <a:off x="1293813" y="4230688"/>
              <a:ext cx="523800" cy="37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>
              <a:off x="1106488" y="3538538"/>
              <a:ext cx="936600" cy="125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>
              <a:off x="1293813" y="3748088"/>
              <a:ext cx="250800" cy="2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Shape 107"/>
            <p:cNvSpPr/>
            <p:nvPr/>
          </p:nvSpPr>
          <p:spPr>
            <a:xfrm>
              <a:off x="1293813" y="3919538"/>
              <a:ext cx="2508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Shape 108"/>
            <p:cNvSpPr/>
            <p:nvPr/>
          </p:nvSpPr>
          <p:spPr>
            <a:xfrm>
              <a:off x="1325563" y="4048125"/>
              <a:ext cx="480900" cy="301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Shape 109"/>
            <p:cNvSpPr/>
            <p:nvPr/>
          </p:nvSpPr>
          <p:spPr>
            <a:xfrm>
              <a:off x="1293813" y="3833813"/>
              <a:ext cx="250800" cy="2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Shape 110"/>
            <p:cNvSpPr/>
            <p:nvPr/>
          </p:nvSpPr>
          <p:spPr>
            <a:xfrm>
              <a:off x="1555750" y="4462463"/>
              <a:ext cx="711300" cy="1544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457200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101652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8" name="Shape 118"/>
          <p:cNvGrpSpPr/>
          <p:nvPr/>
        </p:nvGrpSpPr>
        <p:grpSpPr>
          <a:xfrm>
            <a:off x="6489150" y="0"/>
            <a:ext cx="1882725" cy="2446200"/>
            <a:chOff x="3357563" y="850900"/>
            <a:chExt cx="1882725" cy="2446200"/>
          </a:xfrm>
        </p:grpSpPr>
        <p:sp>
          <p:nvSpPr>
            <p:cNvPr id="119" name="Shape 119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Shape 120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>
              <a:off x="4829175" y="2943225"/>
              <a:ext cx="250800" cy="252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Shape 122"/>
            <p:cNvSpPr/>
            <p:nvPr/>
          </p:nvSpPr>
          <p:spPr>
            <a:xfrm>
              <a:off x="4887913" y="2825750"/>
              <a:ext cx="250800" cy="252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Shape 123"/>
            <p:cNvSpPr/>
            <p:nvPr/>
          </p:nvSpPr>
          <p:spPr>
            <a:xfrm>
              <a:off x="4770438" y="2825750"/>
              <a:ext cx="250800" cy="252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>
              <a:off x="4448175" y="1768475"/>
              <a:ext cx="577800" cy="579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>
              <a:off x="4829175" y="1779588"/>
              <a:ext cx="180900" cy="18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>
              <a:off x="4662488" y="2717800"/>
              <a:ext cx="577800" cy="579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>
              <a:off x="5048250" y="2733675"/>
              <a:ext cx="180900" cy="18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>
              <a:off x="4529138" y="2149475"/>
              <a:ext cx="379500" cy="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Shape 129"/>
            <p:cNvSpPr/>
            <p:nvPr/>
          </p:nvSpPr>
          <p:spPr>
            <a:xfrm>
              <a:off x="4529138" y="2063750"/>
              <a:ext cx="401700" cy="6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>
              <a:off x="4540250" y="1982788"/>
              <a:ext cx="203100" cy="5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Shape 132"/>
          <p:cNvGrpSpPr/>
          <p:nvPr/>
        </p:nvGrpSpPr>
        <p:grpSpPr>
          <a:xfrm>
            <a:off x="6488950" y="3281388"/>
            <a:ext cx="2149388" cy="1862100"/>
            <a:chOff x="3305175" y="4144963"/>
            <a:chExt cx="2149388" cy="1862100"/>
          </a:xfrm>
        </p:grpSpPr>
        <p:sp>
          <p:nvSpPr>
            <p:cNvPr id="133" name="Shape 133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Shape 135"/>
            <p:cNvSpPr/>
            <p:nvPr/>
          </p:nvSpPr>
          <p:spPr>
            <a:xfrm>
              <a:off x="3305175" y="4622800"/>
              <a:ext cx="1106400" cy="831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Shape 136"/>
            <p:cNvSpPr/>
            <p:nvPr/>
          </p:nvSpPr>
          <p:spPr>
            <a:xfrm>
              <a:off x="3517900" y="4938713"/>
              <a:ext cx="381000" cy="3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Shape 137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457200" y="1661575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body" idx="2"/>
          </p:nvPr>
        </p:nvSpPr>
        <p:spPr>
          <a:xfrm>
            <a:off x="2198350" y="1661575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body" idx="3"/>
          </p:nvPr>
        </p:nvSpPr>
        <p:spPr>
          <a:xfrm>
            <a:off x="3939500" y="1661575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0" name="Shape 150"/>
          <p:cNvGrpSpPr/>
          <p:nvPr/>
        </p:nvGrpSpPr>
        <p:grpSpPr>
          <a:xfrm>
            <a:off x="6405913" y="-12"/>
            <a:ext cx="2347900" cy="2270150"/>
            <a:chOff x="6545263" y="855663"/>
            <a:chExt cx="2347900" cy="2270150"/>
          </a:xfrm>
        </p:grpSpPr>
        <p:sp>
          <p:nvSpPr>
            <p:cNvPr id="151" name="Shape 151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Shape 152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Shape 153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Shape 154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Shape 158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Shape 159"/>
            <p:cNvSpPr/>
            <p:nvPr/>
          </p:nvSpPr>
          <p:spPr>
            <a:xfrm>
              <a:off x="8234363" y="2009775"/>
              <a:ext cx="658800" cy="547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5882"/>
                  </a:moveTo>
                  <a:cubicBezTo>
                    <a:pt x="120000" y="45882"/>
                    <a:pt x="106341" y="29411"/>
                    <a:pt x="89756" y="27058"/>
                  </a:cubicBezTo>
                  <a:cubicBezTo>
                    <a:pt x="89756" y="27058"/>
                    <a:pt x="89756" y="27058"/>
                    <a:pt x="89756" y="27058"/>
                  </a:cubicBezTo>
                  <a:cubicBezTo>
                    <a:pt x="89756" y="11764"/>
                    <a:pt x="80000" y="0"/>
                    <a:pt x="67317" y="0"/>
                  </a:cubicBezTo>
                  <a:cubicBezTo>
                    <a:pt x="22439" y="0"/>
                    <a:pt x="22439" y="0"/>
                    <a:pt x="22439" y="0"/>
                  </a:cubicBezTo>
                  <a:cubicBezTo>
                    <a:pt x="10731" y="0"/>
                    <a:pt x="0" y="11764"/>
                    <a:pt x="0" y="27058"/>
                  </a:cubicBezTo>
                  <a:cubicBezTo>
                    <a:pt x="0" y="117647"/>
                    <a:pt x="0" y="117647"/>
                    <a:pt x="0" y="117647"/>
                  </a:cubicBezTo>
                  <a:cubicBezTo>
                    <a:pt x="0" y="118823"/>
                    <a:pt x="975" y="120000"/>
                    <a:pt x="2926" y="120000"/>
                  </a:cubicBezTo>
                  <a:cubicBezTo>
                    <a:pt x="87804" y="120000"/>
                    <a:pt x="87804" y="120000"/>
                    <a:pt x="87804" y="120000"/>
                  </a:cubicBezTo>
                  <a:cubicBezTo>
                    <a:pt x="88780" y="120000"/>
                    <a:pt x="89756" y="118823"/>
                    <a:pt x="89756" y="117647"/>
                  </a:cubicBezTo>
                  <a:cubicBezTo>
                    <a:pt x="89756" y="104705"/>
                    <a:pt x="89756" y="104705"/>
                    <a:pt x="89756" y="104705"/>
                  </a:cubicBezTo>
                  <a:cubicBezTo>
                    <a:pt x="106341" y="103529"/>
                    <a:pt x="120000" y="87058"/>
                    <a:pt x="120000" y="65882"/>
                  </a:cubicBezTo>
                  <a:close/>
                  <a:moveTo>
                    <a:pt x="89756" y="48235"/>
                  </a:moveTo>
                  <a:cubicBezTo>
                    <a:pt x="96585" y="49411"/>
                    <a:pt x="102439" y="57647"/>
                    <a:pt x="102439" y="65882"/>
                  </a:cubicBezTo>
                  <a:cubicBezTo>
                    <a:pt x="102439" y="75294"/>
                    <a:pt x="96585" y="82352"/>
                    <a:pt x="89756" y="84705"/>
                  </a:cubicBezTo>
                  <a:lnTo>
                    <a:pt x="89756" y="48235"/>
                  </a:lnTo>
                  <a:close/>
                  <a:moveTo>
                    <a:pt x="22439" y="5882"/>
                  </a:moveTo>
                  <a:cubicBezTo>
                    <a:pt x="67317" y="5882"/>
                    <a:pt x="67317" y="5882"/>
                    <a:pt x="67317" y="5882"/>
                  </a:cubicBezTo>
                  <a:cubicBezTo>
                    <a:pt x="77073" y="5882"/>
                    <a:pt x="84878" y="15294"/>
                    <a:pt x="84878" y="27058"/>
                  </a:cubicBezTo>
                  <a:cubicBezTo>
                    <a:pt x="84878" y="114117"/>
                    <a:pt x="84878" y="114117"/>
                    <a:pt x="84878" y="114117"/>
                  </a:cubicBezTo>
                  <a:cubicBezTo>
                    <a:pt x="4878" y="114117"/>
                    <a:pt x="4878" y="114117"/>
                    <a:pt x="4878" y="114117"/>
                  </a:cubicBezTo>
                  <a:cubicBezTo>
                    <a:pt x="4878" y="27058"/>
                    <a:pt x="4878" y="27058"/>
                    <a:pt x="4878" y="27058"/>
                  </a:cubicBezTo>
                  <a:cubicBezTo>
                    <a:pt x="4878" y="15294"/>
                    <a:pt x="12682" y="5882"/>
                    <a:pt x="22439" y="5882"/>
                  </a:cubicBezTo>
                  <a:close/>
                  <a:moveTo>
                    <a:pt x="89756" y="98823"/>
                  </a:moveTo>
                  <a:cubicBezTo>
                    <a:pt x="89756" y="90588"/>
                    <a:pt x="89756" y="90588"/>
                    <a:pt x="89756" y="90588"/>
                  </a:cubicBezTo>
                  <a:cubicBezTo>
                    <a:pt x="99512" y="88235"/>
                    <a:pt x="107317" y="78823"/>
                    <a:pt x="107317" y="65882"/>
                  </a:cubicBezTo>
                  <a:cubicBezTo>
                    <a:pt x="107317" y="54117"/>
                    <a:pt x="99512" y="43529"/>
                    <a:pt x="89756" y="42352"/>
                  </a:cubicBezTo>
                  <a:cubicBezTo>
                    <a:pt x="89756" y="32941"/>
                    <a:pt x="89756" y="32941"/>
                    <a:pt x="89756" y="32941"/>
                  </a:cubicBezTo>
                  <a:cubicBezTo>
                    <a:pt x="104390" y="35294"/>
                    <a:pt x="115121" y="49411"/>
                    <a:pt x="115121" y="65882"/>
                  </a:cubicBezTo>
                  <a:cubicBezTo>
                    <a:pt x="115121" y="83529"/>
                    <a:pt x="104390" y="97647"/>
                    <a:pt x="89756" y="98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Shape 160"/>
            <p:cNvSpPr/>
            <p:nvPr/>
          </p:nvSpPr>
          <p:spPr>
            <a:xfrm>
              <a:off x="8320088" y="2133600"/>
              <a:ext cx="27000" cy="3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8000" y="120000"/>
                  </a:moveTo>
                  <a:cubicBezTo>
                    <a:pt x="72000" y="120000"/>
                    <a:pt x="120000" y="118032"/>
                    <a:pt x="120000" y="116065"/>
                  </a:cubicBezTo>
                  <a:cubicBezTo>
                    <a:pt x="120000" y="5901"/>
                    <a:pt x="120000" y="5901"/>
                    <a:pt x="120000" y="5901"/>
                  </a:cubicBezTo>
                  <a:cubicBezTo>
                    <a:pt x="120000" y="1967"/>
                    <a:pt x="72000" y="0"/>
                    <a:pt x="48000" y="0"/>
                  </a:cubicBezTo>
                  <a:cubicBezTo>
                    <a:pt x="24000" y="0"/>
                    <a:pt x="0" y="1967"/>
                    <a:pt x="0" y="5901"/>
                  </a:cubicBezTo>
                  <a:cubicBezTo>
                    <a:pt x="0" y="116065"/>
                    <a:pt x="0" y="116065"/>
                    <a:pt x="0" y="116065"/>
                  </a:cubicBezTo>
                  <a:cubicBezTo>
                    <a:pt x="0" y="118032"/>
                    <a:pt x="24000" y="120000"/>
                    <a:pt x="480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Shape 161"/>
            <p:cNvSpPr/>
            <p:nvPr/>
          </p:nvSpPr>
          <p:spPr>
            <a:xfrm>
              <a:off x="8389938" y="2620963"/>
              <a:ext cx="81000" cy="43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0000" y="19500"/>
                  </a:moveTo>
                  <a:cubicBezTo>
                    <a:pt x="96000" y="16500"/>
                    <a:pt x="120000" y="12000"/>
                    <a:pt x="120000" y="3000"/>
                  </a:cubicBezTo>
                  <a:cubicBezTo>
                    <a:pt x="120000" y="1500"/>
                    <a:pt x="112000" y="0"/>
                    <a:pt x="104000" y="0"/>
                  </a:cubicBezTo>
                  <a:cubicBezTo>
                    <a:pt x="96000" y="0"/>
                    <a:pt x="80000" y="1500"/>
                    <a:pt x="80000" y="3000"/>
                  </a:cubicBezTo>
                  <a:cubicBezTo>
                    <a:pt x="80000" y="9000"/>
                    <a:pt x="72000" y="10500"/>
                    <a:pt x="48000" y="15000"/>
                  </a:cubicBezTo>
                  <a:cubicBezTo>
                    <a:pt x="32000" y="18000"/>
                    <a:pt x="0" y="22500"/>
                    <a:pt x="0" y="31500"/>
                  </a:cubicBezTo>
                  <a:cubicBezTo>
                    <a:pt x="0" y="40500"/>
                    <a:pt x="32000" y="45000"/>
                    <a:pt x="48000" y="48000"/>
                  </a:cubicBezTo>
                  <a:cubicBezTo>
                    <a:pt x="72000" y="51000"/>
                    <a:pt x="80000" y="54000"/>
                    <a:pt x="80000" y="60000"/>
                  </a:cubicBezTo>
                  <a:cubicBezTo>
                    <a:pt x="80000" y="64500"/>
                    <a:pt x="72000" y="67500"/>
                    <a:pt x="48000" y="70500"/>
                  </a:cubicBezTo>
                  <a:cubicBezTo>
                    <a:pt x="32000" y="75000"/>
                    <a:pt x="0" y="79500"/>
                    <a:pt x="0" y="87000"/>
                  </a:cubicBezTo>
                  <a:cubicBezTo>
                    <a:pt x="0" y="96000"/>
                    <a:pt x="32000" y="100500"/>
                    <a:pt x="48000" y="105000"/>
                  </a:cubicBezTo>
                  <a:cubicBezTo>
                    <a:pt x="72000" y="108000"/>
                    <a:pt x="80000" y="111000"/>
                    <a:pt x="80000" y="115500"/>
                  </a:cubicBezTo>
                  <a:cubicBezTo>
                    <a:pt x="80000" y="118500"/>
                    <a:pt x="96000" y="120000"/>
                    <a:pt x="104000" y="120000"/>
                  </a:cubicBezTo>
                  <a:cubicBezTo>
                    <a:pt x="112000" y="120000"/>
                    <a:pt x="120000" y="118500"/>
                    <a:pt x="120000" y="115500"/>
                  </a:cubicBezTo>
                  <a:cubicBezTo>
                    <a:pt x="120000" y="106500"/>
                    <a:pt x="96000" y="102000"/>
                    <a:pt x="80000" y="99000"/>
                  </a:cubicBezTo>
                  <a:cubicBezTo>
                    <a:pt x="56000" y="96000"/>
                    <a:pt x="40000" y="93000"/>
                    <a:pt x="40000" y="87000"/>
                  </a:cubicBezTo>
                  <a:cubicBezTo>
                    <a:pt x="40000" y="82500"/>
                    <a:pt x="56000" y="79500"/>
                    <a:pt x="80000" y="76500"/>
                  </a:cubicBezTo>
                  <a:cubicBezTo>
                    <a:pt x="96000" y="72000"/>
                    <a:pt x="120000" y="67500"/>
                    <a:pt x="120000" y="60000"/>
                  </a:cubicBezTo>
                  <a:cubicBezTo>
                    <a:pt x="120000" y="51000"/>
                    <a:pt x="96000" y="46500"/>
                    <a:pt x="80000" y="42000"/>
                  </a:cubicBezTo>
                  <a:cubicBezTo>
                    <a:pt x="56000" y="39000"/>
                    <a:pt x="40000" y="36000"/>
                    <a:pt x="40000" y="31500"/>
                  </a:cubicBezTo>
                  <a:cubicBezTo>
                    <a:pt x="40000" y="25500"/>
                    <a:pt x="56000" y="24000"/>
                    <a:pt x="80000" y="195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Shape 162"/>
            <p:cNvSpPr/>
            <p:nvPr/>
          </p:nvSpPr>
          <p:spPr>
            <a:xfrm>
              <a:off x="8518525" y="2620963"/>
              <a:ext cx="58800" cy="258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5000"/>
                  </a:moveTo>
                  <a:cubicBezTo>
                    <a:pt x="120000" y="2500"/>
                    <a:pt x="109090" y="0"/>
                    <a:pt x="98181" y="0"/>
                  </a:cubicBezTo>
                  <a:cubicBezTo>
                    <a:pt x="87272" y="0"/>
                    <a:pt x="65454" y="2500"/>
                    <a:pt x="65454" y="5000"/>
                  </a:cubicBezTo>
                  <a:cubicBezTo>
                    <a:pt x="65454" y="12500"/>
                    <a:pt x="54545" y="15000"/>
                    <a:pt x="43636" y="20000"/>
                  </a:cubicBezTo>
                  <a:cubicBezTo>
                    <a:pt x="21818" y="25000"/>
                    <a:pt x="0" y="30000"/>
                    <a:pt x="0" y="42500"/>
                  </a:cubicBezTo>
                  <a:cubicBezTo>
                    <a:pt x="0" y="52500"/>
                    <a:pt x="21818" y="60000"/>
                    <a:pt x="43636" y="62500"/>
                  </a:cubicBezTo>
                  <a:cubicBezTo>
                    <a:pt x="54545" y="67500"/>
                    <a:pt x="65454" y="70000"/>
                    <a:pt x="65454" y="77500"/>
                  </a:cubicBezTo>
                  <a:cubicBezTo>
                    <a:pt x="65454" y="85000"/>
                    <a:pt x="54545" y="87500"/>
                    <a:pt x="43636" y="92500"/>
                  </a:cubicBezTo>
                  <a:cubicBezTo>
                    <a:pt x="21818" y="95000"/>
                    <a:pt x="0" y="102500"/>
                    <a:pt x="0" y="112500"/>
                  </a:cubicBezTo>
                  <a:cubicBezTo>
                    <a:pt x="0" y="117500"/>
                    <a:pt x="10909" y="120000"/>
                    <a:pt x="21818" y="120000"/>
                  </a:cubicBezTo>
                  <a:cubicBezTo>
                    <a:pt x="43636" y="120000"/>
                    <a:pt x="54545" y="117500"/>
                    <a:pt x="54545" y="112500"/>
                  </a:cubicBezTo>
                  <a:cubicBezTo>
                    <a:pt x="54545" y="107500"/>
                    <a:pt x="65454" y="105000"/>
                    <a:pt x="76363" y="100000"/>
                  </a:cubicBezTo>
                  <a:cubicBezTo>
                    <a:pt x="98181" y="95000"/>
                    <a:pt x="120000" y="90000"/>
                    <a:pt x="120000" y="77500"/>
                  </a:cubicBezTo>
                  <a:cubicBezTo>
                    <a:pt x="120000" y="65000"/>
                    <a:pt x="98181" y="60000"/>
                    <a:pt x="76363" y="55000"/>
                  </a:cubicBezTo>
                  <a:cubicBezTo>
                    <a:pt x="65454" y="50000"/>
                    <a:pt x="54545" y="47500"/>
                    <a:pt x="54545" y="42500"/>
                  </a:cubicBezTo>
                  <a:cubicBezTo>
                    <a:pt x="54545" y="35000"/>
                    <a:pt x="65454" y="32500"/>
                    <a:pt x="76363" y="27500"/>
                  </a:cubicBezTo>
                  <a:cubicBezTo>
                    <a:pt x="98181" y="22500"/>
                    <a:pt x="120000" y="17500"/>
                    <a:pt x="120000" y="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Shape 163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Shape 164"/>
          <p:cNvGrpSpPr/>
          <p:nvPr/>
        </p:nvGrpSpPr>
        <p:grpSpPr>
          <a:xfrm>
            <a:off x="6707938" y="2948000"/>
            <a:ext cx="1732075" cy="2195488"/>
            <a:chOff x="6662738" y="3806825"/>
            <a:chExt cx="1732075" cy="2195488"/>
          </a:xfrm>
        </p:grpSpPr>
        <p:sp>
          <p:nvSpPr>
            <p:cNvPr id="165" name="Shape 165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Shape 166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Shape 167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Shape 168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Shape 169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Shape 170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Shape 172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>
              <a:off x="6662738" y="4949825"/>
              <a:ext cx="566700" cy="6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>
              <a:off x="6764338" y="5132388"/>
              <a:ext cx="101700" cy="8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Shape 175"/>
            <p:cNvSpPr/>
            <p:nvPr/>
          </p:nvSpPr>
          <p:spPr>
            <a:xfrm>
              <a:off x="6764338" y="5245100"/>
              <a:ext cx="101700" cy="8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Shape 176"/>
            <p:cNvSpPr/>
            <p:nvPr/>
          </p:nvSpPr>
          <p:spPr>
            <a:xfrm>
              <a:off x="6892925" y="5154613"/>
              <a:ext cx="2460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Shape 177"/>
            <p:cNvSpPr/>
            <p:nvPr/>
          </p:nvSpPr>
          <p:spPr>
            <a:xfrm>
              <a:off x="6881813" y="5256213"/>
              <a:ext cx="273000" cy="6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Shape 178"/>
            <p:cNvSpPr/>
            <p:nvPr/>
          </p:nvSpPr>
          <p:spPr>
            <a:xfrm>
              <a:off x="6753225" y="5400675"/>
              <a:ext cx="406500" cy="9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>
              <a:off x="7326313" y="4976813"/>
              <a:ext cx="165000" cy="611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Shape 181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Shape 182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390750" y="439500"/>
            <a:ext cx="2122500" cy="42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 type="blank">
  <p:cSld name="BLANK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0" y="0"/>
            <a:ext cx="456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Shape 227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hird">
  <p:cSld name="BLANK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Shape 230"/>
          <p:cNvSpPr/>
          <p:nvPr/>
        </p:nvSpPr>
        <p:spPr>
          <a:xfrm flipH="1">
            <a:off x="0" y="0"/>
            <a:ext cx="3048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Shape 23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A5B0F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lynomial_regression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stats.stackexchange.com/questions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ctrTitle"/>
          </p:nvPr>
        </p:nvSpPr>
        <p:spPr>
          <a:xfrm>
            <a:off x="1229150" y="3704372"/>
            <a:ext cx="4899000" cy="11934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 dirty="0" smtClean="0"/>
              <a:t>Team 02</a:t>
            </a:r>
            <a:r>
              <a:rPr lang="en-US" dirty="0"/>
              <a:t/>
            </a:r>
            <a:br>
              <a:rPr lang="en-US" dirty="0"/>
            </a:br>
            <a:endParaRPr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1963877" y="1309244"/>
            <a:ext cx="61722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4000" b="1" dirty="0">
                <a:solidFill>
                  <a:srgbClr val="002060"/>
                </a:solidFill>
                <a:latin typeface="AR CENA" panose="02000000000000000000" pitchFamily="2" charset="0"/>
              </a:rPr>
              <a:t>Knitted Fabric Manufacturing Machine Setup Data Challenge</a:t>
            </a:r>
            <a:endParaRPr lang="en-US" sz="4000" dirty="0">
              <a:solidFill>
                <a:srgbClr val="002060"/>
              </a:solidFill>
              <a:latin typeface="AR CENA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592" y="3827609"/>
            <a:ext cx="978095" cy="9469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2" name="Shape 280"/>
          <p:cNvSpPr txBox="1">
            <a:spLocks/>
          </p:cNvSpPr>
          <p:nvPr/>
        </p:nvSpPr>
        <p:spPr>
          <a:xfrm>
            <a:off x="238989" y="80118"/>
            <a:ext cx="7367156" cy="1160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</a:rPr>
              <a:t>Data Preparation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4236" y="2088766"/>
            <a:ext cx="2358737" cy="7377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674160" y="2892340"/>
            <a:ext cx="2358737" cy="7377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98764" y="1454729"/>
            <a:ext cx="757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smtClean="0">
                <a:latin typeface="Miriam Libre" panose="020B0604020202020204" charset="-79"/>
                <a:cs typeface="Miriam Libre" panose="020B0604020202020204" charset="-79"/>
              </a:rPr>
              <a:t>Identify the relationship between data sets.</a:t>
            </a:r>
            <a:endParaRPr lang="en-US" sz="1800" dirty="0">
              <a:latin typeface="Miriam Libre" panose="020B0604020202020204" charset="-79"/>
              <a:cs typeface="Miriam Libre" panose="020B0604020202020204" charset="-79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43361" y="3685845"/>
            <a:ext cx="2358737" cy="7377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3002973" y="2500859"/>
            <a:ext cx="1671187" cy="564618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998602" y="3357048"/>
            <a:ext cx="1674683" cy="749443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953491" y="2814027"/>
            <a:ext cx="1" cy="865668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64582" y="2112162"/>
            <a:ext cx="1558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Design Table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64581" y="3711225"/>
            <a:ext cx="2184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Yarn_consumption Table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779715" y="2911588"/>
            <a:ext cx="1558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 Table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914460" y="2475391"/>
            <a:ext cx="1046018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Design_ID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940468" y="3287715"/>
            <a:ext cx="1046018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Design_ID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914478" y="4087863"/>
            <a:ext cx="1046018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Design_ID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674365" y="286709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</a:t>
            </a:r>
            <a:endParaRPr 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1659418" y="3362431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024782" y="219849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</a:t>
            </a:r>
            <a:endParaRPr 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4358450" y="2619801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018370" y="3731698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338535" y="3148835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6" grpId="0"/>
      <p:bldP spid="47" grpId="0"/>
      <p:bldP spid="48" grpId="0"/>
      <p:bldP spid="49" grpId="0"/>
      <p:bldP spid="5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2" name="Shape 280"/>
          <p:cNvSpPr txBox="1">
            <a:spLocks/>
          </p:cNvSpPr>
          <p:nvPr/>
        </p:nvSpPr>
        <p:spPr>
          <a:xfrm>
            <a:off x="353289" y="-228600"/>
            <a:ext cx="7367156" cy="1160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-US" sz="2400" dirty="0" smtClean="0">
                <a:solidFill>
                  <a:schemeClr val="tx1"/>
                </a:solidFill>
              </a:rPr>
              <a:t>Data Preparation (Cont’) 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8764" y="1049484"/>
            <a:ext cx="757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smtClean="0">
                <a:latin typeface="Miriam Libre" panose="020B0604020202020204" charset="-79"/>
                <a:cs typeface="Miriam Libre" panose="020B0604020202020204" charset="-79"/>
              </a:rPr>
              <a:t>Merging data sets</a:t>
            </a:r>
            <a:endParaRPr lang="en-US" sz="1800" dirty="0">
              <a:latin typeface="Miriam Libre" panose="020B0604020202020204" charset="-79"/>
              <a:cs typeface="Miriam Libre" panose="020B0604020202020204" charset="-79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17" y="1065280"/>
            <a:ext cx="11865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Design.csv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422" y="1550995"/>
            <a:ext cx="56007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5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2" name="Shape 280"/>
          <p:cNvSpPr txBox="1">
            <a:spLocks/>
          </p:cNvSpPr>
          <p:nvPr/>
        </p:nvSpPr>
        <p:spPr>
          <a:xfrm>
            <a:off x="353289" y="384464"/>
            <a:ext cx="3855029" cy="54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-US" sz="2400" dirty="0" smtClean="0">
                <a:solidFill>
                  <a:schemeClr val="tx1"/>
                </a:solidFill>
              </a:rPr>
              <a:t>Data Preparation (Cont’) 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8764" y="1049484"/>
            <a:ext cx="757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smtClean="0">
                <a:latin typeface="Miriam Libre" panose="020B0604020202020204" charset="-79"/>
                <a:cs typeface="Miriam Libre" panose="020B0604020202020204" charset="-79"/>
              </a:rPr>
              <a:t>Merging data sets</a:t>
            </a:r>
            <a:endParaRPr lang="en-US" sz="1800" dirty="0">
              <a:latin typeface="Miriam Libre" panose="020B0604020202020204" charset="-79"/>
              <a:cs typeface="Miriam Libre" panose="020B0604020202020204" charset="-79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53763" y="483895"/>
            <a:ext cx="2258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Y</a:t>
            </a:r>
            <a:r>
              <a:rPr lang="en-US" sz="1600" dirty="0" smtClean="0"/>
              <a:t>arn_consumption.csv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881" y="896772"/>
            <a:ext cx="39338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7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2" name="Shape 280"/>
          <p:cNvSpPr txBox="1">
            <a:spLocks/>
          </p:cNvSpPr>
          <p:nvPr/>
        </p:nvSpPr>
        <p:spPr>
          <a:xfrm>
            <a:off x="353289" y="228600"/>
            <a:ext cx="3763111" cy="703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-US" sz="2400" dirty="0" smtClean="0">
                <a:solidFill>
                  <a:schemeClr val="tx1"/>
                </a:solidFill>
              </a:rPr>
              <a:t>Data Preparation (Cont’) 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8764" y="1049484"/>
            <a:ext cx="757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smtClean="0">
                <a:latin typeface="Miriam Libre" panose="020B0604020202020204" charset="-79"/>
                <a:cs typeface="Miriam Libre" panose="020B0604020202020204" charset="-79"/>
              </a:rPr>
              <a:t>Merging data sets</a:t>
            </a:r>
            <a:endParaRPr lang="en-US" sz="1800" dirty="0">
              <a:latin typeface="Miriam Libre" panose="020B0604020202020204" charset="-79"/>
              <a:cs typeface="Miriam Libre" panose="020B0604020202020204" charset="-79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24482" y="489954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Results.csv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12" y="931862"/>
            <a:ext cx="51149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4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2" name="Shape 280"/>
          <p:cNvSpPr txBox="1">
            <a:spLocks/>
          </p:cNvSpPr>
          <p:nvPr/>
        </p:nvSpPr>
        <p:spPr>
          <a:xfrm>
            <a:off x="363799" y="311726"/>
            <a:ext cx="4041946" cy="62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-US" sz="2400" dirty="0" smtClean="0">
                <a:solidFill>
                  <a:schemeClr val="tx1"/>
                </a:solidFill>
              </a:rPr>
              <a:t>Data Preparation (Cont’) 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8764" y="1049484"/>
            <a:ext cx="757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smtClean="0">
                <a:latin typeface="Miriam Libre" panose="020B0604020202020204" charset="-79"/>
                <a:cs typeface="Miriam Libre" panose="020B0604020202020204" charset="-79"/>
              </a:rPr>
              <a:t>Merging data sets</a:t>
            </a:r>
            <a:endParaRPr lang="en-US" sz="1800" dirty="0">
              <a:latin typeface="Miriam Libre" panose="020B0604020202020204" charset="-79"/>
              <a:cs typeface="Miriam Libre" panose="020B0604020202020204" charset="-79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83112" y="1089858"/>
            <a:ext cx="1779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Final_dataset.csv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6807"/>
            <a:ext cx="9144000" cy="328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2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2" name="Shape 280"/>
          <p:cNvSpPr txBox="1">
            <a:spLocks/>
          </p:cNvSpPr>
          <p:nvPr/>
        </p:nvSpPr>
        <p:spPr>
          <a:xfrm>
            <a:off x="353289" y="442216"/>
            <a:ext cx="4135584" cy="489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-US" sz="2400" dirty="0" smtClean="0">
                <a:solidFill>
                  <a:schemeClr val="tx1"/>
                </a:solidFill>
              </a:rPr>
              <a:t>Data Preparation (Cont’) 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7982" y="1091047"/>
            <a:ext cx="351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smtClean="0">
                <a:latin typeface="Miriam Libre" panose="020B0604020202020204" charset="-79"/>
                <a:cs typeface="Miriam Libre" panose="020B0604020202020204" charset="-79"/>
              </a:rPr>
              <a:t>Cleaning the data set</a:t>
            </a:r>
          </a:p>
          <a:p>
            <a:r>
              <a:rPr lang="en-US" sz="1800" dirty="0" smtClean="0">
                <a:latin typeface="Miriam Libre" panose="020B0604020202020204" charset="-79"/>
                <a:cs typeface="Miriam Libre" panose="020B0604020202020204" charset="-79"/>
              </a:rPr>
              <a:t> </a:t>
            </a:r>
            <a:endParaRPr lang="en-US" sz="1800" dirty="0">
              <a:latin typeface="Miriam Libre" panose="020B0604020202020204" charset="-79"/>
              <a:cs typeface="Miriam Libre" panose="020B0604020202020204" charset="-79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767252" y="1638448"/>
            <a:ext cx="5444362" cy="877163"/>
            <a:chOff x="1008993" y="2399051"/>
            <a:chExt cx="5444362" cy="877163"/>
          </a:xfrm>
        </p:grpSpPr>
        <p:sp>
          <p:nvSpPr>
            <p:cNvPr id="3" name="TextBox 2"/>
            <p:cNvSpPr txBox="1"/>
            <p:nvPr/>
          </p:nvSpPr>
          <p:spPr>
            <a:xfrm>
              <a:off x="1008993" y="2399051"/>
              <a:ext cx="5444362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700" dirty="0">
                  <a:latin typeface="Miriam Libre" panose="020B0604020202020204" charset="-79"/>
                  <a:cs typeface="Miriam Libre" panose="020B0604020202020204" charset="-79"/>
                </a:rPr>
                <a:t>Missing Data                      Remove each </a:t>
              </a:r>
              <a:r>
                <a:rPr lang="en-US" sz="1700" dirty="0" smtClean="0">
                  <a:latin typeface="Miriam Libre" panose="020B0604020202020204" charset="-79"/>
                  <a:cs typeface="Miriam Libre" panose="020B0604020202020204" charset="-79"/>
                </a:rPr>
                <a:t>rows</a:t>
              </a:r>
              <a:endParaRPr lang="en-US" sz="1700" dirty="0">
                <a:latin typeface="Miriam Libre" panose="020B0604020202020204" charset="-79"/>
                <a:cs typeface="Miriam Libre" panose="020B0604020202020204" charset="-79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700" dirty="0">
                  <a:latin typeface="Miriam Libre" panose="020B0604020202020204" charset="-79"/>
                  <a:cs typeface="Miriam Libre" panose="020B0604020202020204" charset="-79"/>
                </a:rPr>
                <a:t>Data Outliers                      Assign the </a:t>
              </a:r>
              <a:r>
                <a:rPr lang="en-US" sz="1700" dirty="0" smtClean="0">
                  <a:latin typeface="Miriam Libre" panose="020B0604020202020204" charset="-79"/>
                  <a:cs typeface="Miriam Libre" panose="020B0604020202020204" charset="-79"/>
                </a:rPr>
                <a:t>average</a:t>
              </a:r>
              <a:endParaRPr lang="en-US" sz="1700" dirty="0">
                <a:latin typeface="Miriam Libre" panose="020B0604020202020204" charset="-79"/>
                <a:cs typeface="Miriam Libre" panose="020B0604020202020204" charset="-79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3041173" y="2659114"/>
              <a:ext cx="791972" cy="352088"/>
              <a:chOff x="3041173" y="2659114"/>
              <a:chExt cx="791972" cy="352088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>
                <a:off x="3041173" y="2659114"/>
                <a:ext cx="791972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3041173" y="3011202"/>
                <a:ext cx="791972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447" y="2386208"/>
            <a:ext cx="2690099" cy="230386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77982" y="2867698"/>
            <a:ext cx="5733632" cy="1398020"/>
            <a:chOff x="477982" y="2990185"/>
            <a:chExt cx="5733632" cy="1398020"/>
          </a:xfrm>
        </p:grpSpPr>
        <p:grpSp>
          <p:nvGrpSpPr>
            <p:cNvPr id="2" name="Group 1"/>
            <p:cNvGrpSpPr/>
            <p:nvPr/>
          </p:nvGrpSpPr>
          <p:grpSpPr>
            <a:xfrm>
              <a:off x="477982" y="2990185"/>
              <a:ext cx="5733632" cy="1398020"/>
              <a:chOff x="477982" y="1460379"/>
              <a:chExt cx="5733632" cy="1398020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477982" y="1460379"/>
                <a:ext cx="23067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800" dirty="0" smtClean="0">
                    <a:latin typeface="Miriam Libre" panose="020B0604020202020204" charset="-79"/>
                    <a:cs typeface="Miriam Libre" panose="020B0604020202020204" charset="-79"/>
                  </a:rPr>
                  <a:t>Cleaned data set</a:t>
                </a:r>
                <a:endParaRPr lang="en-US" sz="1800" dirty="0">
                  <a:latin typeface="Miriam Libre" panose="020B0604020202020204" charset="-79"/>
                  <a:cs typeface="Miriam Libre" panose="020B0604020202020204" charset="-79"/>
                </a:endParaRPr>
              </a:p>
            </p:txBody>
          </p:sp>
          <p:cxnSp>
            <p:nvCxnSpPr>
              <p:cNvPr id="8" name="Straight Arrow Connector 7"/>
              <p:cNvCxnSpPr/>
              <p:nvPr/>
            </p:nvCxnSpPr>
            <p:spPr>
              <a:xfrm flipV="1">
                <a:off x="1502502" y="2242854"/>
                <a:ext cx="1144598" cy="824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/>
              <p:cNvSpPr txBox="1"/>
              <p:nvPr/>
            </p:nvSpPr>
            <p:spPr>
              <a:xfrm>
                <a:off x="2759967" y="2114392"/>
                <a:ext cx="3451647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00" dirty="0" smtClean="0">
                    <a:latin typeface="Miriam Libre" panose="020B0604020202020204" charset="-79"/>
                    <a:cs typeface="Miriam Libre" panose="020B0604020202020204" charset="-79"/>
                  </a:rPr>
                  <a:t>Training data set – 80% </a:t>
                </a:r>
                <a:endParaRPr lang="en-US" sz="1700" dirty="0">
                  <a:latin typeface="Miriam Libre" panose="020B0604020202020204" charset="-79"/>
                  <a:cs typeface="Miriam Libre" panose="020B0604020202020204" charset="-79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747329" y="2504456"/>
                <a:ext cx="3451647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00" dirty="0" smtClean="0">
                    <a:latin typeface="Miriam Libre" panose="020B0604020202020204" charset="-79"/>
                    <a:cs typeface="Miriam Libre" panose="020B0604020202020204" charset="-79"/>
                  </a:rPr>
                  <a:t>Test data set – 20% </a:t>
                </a:r>
                <a:endParaRPr lang="en-US" sz="1700" dirty="0">
                  <a:latin typeface="Miriam Libre" panose="020B0604020202020204" charset="-79"/>
                  <a:cs typeface="Miriam Libre" panose="020B0604020202020204" charset="-79"/>
                </a:endParaRPr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1502502" y="1810386"/>
                <a:ext cx="0" cy="88143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flipV="1">
                <a:off x="1502502" y="2673180"/>
                <a:ext cx="1144598" cy="824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Arrow Connector 22"/>
            <p:cNvCxnSpPr/>
            <p:nvPr/>
          </p:nvCxnSpPr>
          <p:spPr>
            <a:xfrm>
              <a:off x="2799432" y="3149234"/>
              <a:ext cx="79197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3630605" y="2990751"/>
              <a:ext cx="2424756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dirty="0">
                  <a:latin typeface="Miriam Libre" panose="020B0604020202020204" charset="-79"/>
                  <a:cs typeface="Miriam Libre" panose="020B0604020202020204" charset="-79"/>
                </a:rPr>
                <a:t>For fitting the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677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786" y="1156214"/>
            <a:ext cx="6485214" cy="3709851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4" name="Shape 280"/>
          <p:cNvSpPr txBox="1">
            <a:spLocks/>
          </p:cNvSpPr>
          <p:nvPr/>
        </p:nvSpPr>
        <p:spPr>
          <a:xfrm>
            <a:off x="353289" y="301336"/>
            <a:ext cx="3460175" cy="63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-US" sz="2400" dirty="0" smtClean="0">
                <a:solidFill>
                  <a:schemeClr val="tx1"/>
                </a:solidFill>
              </a:rPr>
              <a:t>Correlation Table 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3289" y="1489753"/>
            <a:ext cx="1321399" cy="73866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Stretch</a:t>
            </a:r>
          </a:p>
          <a:p>
            <a:pPr algn="ctr"/>
            <a:r>
              <a:rPr lang="en-US" b="1" dirty="0" smtClean="0"/>
              <a:t>PRL</a:t>
            </a:r>
          </a:p>
          <a:p>
            <a:pPr algn="ctr"/>
            <a:r>
              <a:rPr lang="en-US" b="1" dirty="0" smtClean="0"/>
              <a:t>PRW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53289" y="3503488"/>
            <a:ext cx="1249480" cy="73866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FRJ</a:t>
            </a:r>
          </a:p>
          <a:p>
            <a:pPr algn="ctr"/>
            <a:r>
              <a:rPr lang="en-US" b="1" dirty="0" smtClean="0"/>
              <a:t>FRL</a:t>
            </a:r>
          </a:p>
          <a:p>
            <a:pPr algn="ctr"/>
            <a:r>
              <a:rPr lang="en-US" b="1" dirty="0" smtClean="0"/>
              <a:t>FRP</a:t>
            </a:r>
            <a:endParaRPr lang="en-US" b="1" dirty="0"/>
          </a:p>
        </p:txBody>
      </p:sp>
      <p:sp>
        <p:nvSpPr>
          <p:cNvPr id="8" name="Up-Down Arrow 7"/>
          <p:cNvSpPr/>
          <p:nvPr/>
        </p:nvSpPr>
        <p:spPr>
          <a:xfrm>
            <a:off x="893852" y="2321960"/>
            <a:ext cx="195209" cy="1078786"/>
          </a:xfrm>
          <a:prstGeom prst="up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3289" y="2758455"/>
            <a:ext cx="1592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CORRELATED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874" y="1355836"/>
            <a:ext cx="5017126" cy="35065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" r="-1"/>
          <a:stretch/>
        </p:blipFill>
        <p:spPr>
          <a:xfrm>
            <a:off x="4492643" y="325181"/>
            <a:ext cx="3613588" cy="69532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24060" y="931862"/>
            <a:ext cx="26275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latin typeface="Barlow Light"/>
                <a:ea typeface="Barlow Light"/>
                <a:cs typeface="Barlow Light"/>
                <a:sym typeface="Barlow Light"/>
              </a:rPr>
              <a:t>According</a:t>
            </a:r>
            <a:r>
              <a:rPr lang="en-US" sz="1800" dirty="0">
                <a:latin typeface="Barlow Light"/>
                <a:ea typeface="Barlow Light"/>
                <a:cs typeface="Barlow Light"/>
              </a:rPr>
              <a:t> to the </a:t>
            </a:r>
            <a:r>
              <a:rPr lang="en-US" sz="1800" dirty="0" smtClean="0">
                <a:latin typeface="Barlow Light"/>
                <a:ea typeface="Barlow Light"/>
                <a:cs typeface="Barlow Light"/>
              </a:rPr>
              <a:t>each correlation </a:t>
            </a:r>
            <a:r>
              <a:rPr lang="en-US" sz="1800" dirty="0">
                <a:latin typeface="Barlow Light"/>
                <a:ea typeface="Barlow Light"/>
                <a:cs typeface="Barlow Light"/>
              </a:rPr>
              <a:t>graphs, there is </a:t>
            </a:r>
            <a:r>
              <a:rPr lang="en-US" sz="1800" dirty="0" smtClean="0">
                <a:solidFill>
                  <a:srgbClr val="FF0000"/>
                </a:solidFill>
                <a:latin typeface="Barlow Light"/>
                <a:ea typeface="Barlow Light"/>
                <a:cs typeface="Barlow Light"/>
              </a:rPr>
              <a:t>no strong </a:t>
            </a:r>
            <a:r>
              <a:rPr lang="en-US" sz="18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</a:rPr>
              <a:t>correlation</a:t>
            </a:r>
            <a:r>
              <a:rPr lang="en-US" sz="1800" dirty="0">
                <a:latin typeface="Barlow Light"/>
                <a:ea typeface="Barlow Light"/>
                <a:cs typeface="Barlow Light"/>
              </a:rPr>
              <a:t> among these </a:t>
            </a:r>
            <a:r>
              <a:rPr lang="en-US" sz="1800" dirty="0" smtClean="0">
                <a:latin typeface="Barlow Light"/>
                <a:ea typeface="Barlow Light"/>
                <a:cs typeface="Barlow Light"/>
              </a:rPr>
              <a:t>three variables because;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Barlow Light"/>
                <a:ea typeface="Barlow Light"/>
                <a:cs typeface="Barlow Light"/>
              </a:rPr>
              <a:t>T</a:t>
            </a:r>
            <a:r>
              <a:rPr lang="en-US" sz="1800" dirty="0" smtClean="0">
                <a:latin typeface="Barlow Light"/>
                <a:ea typeface="Barlow Light"/>
                <a:cs typeface="Barlow Light"/>
              </a:rPr>
              <a:t>he observations </a:t>
            </a:r>
            <a:r>
              <a:rPr lang="en-US" sz="1800" dirty="0">
                <a:latin typeface="Barlow Light"/>
                <a:ea typeface="Barlow Light"/>
                <a:cs typeface="Barlow Light"/>
              </a:rPr>
              <a:t>are spread over the </a:t>
            </a:r>
            <a:r>
              <a:rPr lang="en-US" sz="1800" dirty="0" smtClean="0">
                <a:latin typeface="Barlow Light"/>
                <a:ea typeface="Barlow Light"/>
                <a:cs typeface="Barlow Light"/>
              </a:rPr>
              <a:t>graph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Barlow Light"/>
                <a:ea typeface="Barlow Light"/>
                <a:cs typeface="Barlow Light"/>
              </a:rPr>
              <a:t>The </a:t>
            </a:r>
            <a:r>
              <a:rPr lang="en-US" sz="1800" dirty="0">
                <a:latin typeface="Barlow Light"/>
                <a:ea typeface="Barlow Light"/>
                <a:cs typeface="Barlow Light"/>
              </a:rPr>
              <a:t>fitted model is parallel to the X or Y </a:t>
            </a:r>
            <a:r>
              <a:rPr lang="en-US" sz="1800" dirty="0" smtClean="0">
                <a:latin typeface="Barlow Light"/>
                <a:ea typeface="Barlow Light"/>
                <a:cs typeface="Barlow Light"/>
              </a:rPr>
              <a:t>axis</a:t>
            </a:r>
          </a:p>
          <a:p>
            <a:pPr algn="just"/>
            <a:r>
              <a:rPr lang="en-US" sz="1800" dirty="0" smtClean="0">
                <a:latin typeface="Barlow Light"/>
                <a:ea typeface="Barlow Light"/>
                <a:cs typeface="Barlow Light"/>
              </a:rPr>
              <a:t>So, We </a:t>
            </a:r>
            <a:r>
              <a:rPr lang="en-US" sz="1800" dirty="0">
                <a:latin typeface="Barlow Light"/>
                <a:ea typeface="Barlow Light"/>
                <a:cs typeface="Barlow Light"/>
              </a:rPr>
              <a:t>select FRJ</a:t>
            </a:r>
            <a:r>
              <a:rPr lang="en-US" sz="1800" dirty="0" smtClean="0">
                <a:latin typeface="Barlow Light"/>
                <a:ea typeface="Barlow Light"/>
                <a:cs typeface="Barlow Light"/>
              </a:rPr>
              <a:t>, FRP, FRL</a:t>
            </a:r>
            <a:r>
              <a:rPr lang="en-US" sz="1800" dirty="0">
                <a:latin typeface="Barlow Light"/>
                <a:ea typeface="Barlow Light"/>
                <a:cs typeface="Barlow Light"/>
              </a:rPr>
              <a:t> </a:t>
            </a:r>
            <a:r>
              <a:rPr lang="en-US" sz="1800" dirty="0" smtClean="0">
                <a:latin typeface="Barlow Light"/>
                <a:ea typeface="Barlow Light"/>
                <a:cs typeface="Barlow Light"/>
              </a:rPr>
              <a:t>as the 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Barlow Light"/>
                <a:ea typeface="Barlow Light"/>
                <a:cs typeface="Barlow Light"/>
              </a:rPr>
              <a:t>Response variables.</a:t>
            </a:r>
            <a:endParaRPr lang="en-US" sz="1800" dirty="0">
              <a:solidFill>
                <a:schemeClr val="accent1">
                  <a:lumMod val="75000"/>
                </a:schemeClr>
              </a:solidFill>
              <a:latin typeface="Barlow Light"/>
              <a:ea typeface="Barlow Light"/>
              <a:cs typeface="Barlow Light"/>
            </a:endParaRPr>
          </a:p>
        </p:txBody>
      </p:sp>
      <p:sp>
        <p:nvSpPr>
          <p:cNvPr id="7" name="Shape 280"/>
          <p:cNvSpPr txBox="1">
            <a:spLocks/>
          </p:cNvSpPr>
          <p:nvPr/>
        </p:nvSpPr>
        <p:spPr>
          <a:xfrm>
            <a:off x="224060" y="325181"/>
            <a:ext cx="2369129" cy="54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-US" sz="2400" dirty="0" smtClean="0">
                <a:solidFill>
                  <a:schemeClr val="tx1"/>
                </a:solidFill>
              </a:rPr>
              <a:t>Correlations …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89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874" y="1334814"/>
            <a:ext cx="5017126" cy="35130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437" y="278535"/>
            <a:ext cx="3810000" cy="77152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8" name="Shape 280"/>
          <p:cNvSpPr txBox="1">
            <a:spLocks/>
          </p:cNvSpPr>
          <p:nvPr/>
        </p:nvSpPr>
        <p:spPr>
          <a:xfrm>
            <a:off x="353288" y="278535"/>
            <a:ext cx="2369129" cy="54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-US" sz="2400" dirty="0" smtClean="0">
                <a:solidFill>
                  <a:schemeClr val="tx1"/>
                </a:solidFill>
              </a:rPr>
              <a:t>Correlations …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4060" y="931862"/>
            <a:ext cx="26275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latin typeface="Barlow Light"/>
                <a:ea typeface="Barlow Light"/>
                <a:cs typeface="Barlow Light"/>
                <a:sym typeface="Barlow Light"/>
              </a:rPr>
              <a:t>According</a:t>
            </a:r>
            <a:r>
              <a:rPr lang="en-US" sz="1800" dirty="0">
                <a:latin typeface="Barlow Light"/>
                <a:ea typeface="Barlow Light"/>
                <a:cs typeface="Barlow Light"/>
              </a:rPr>
              <a:t> to the </a:t>
            </a:r>
            <a:r>
              <a:rPr lang="en-US" sz="1800" dirty="0" smtClean="0">
                <a:latin typeface="Barlow Light"/>
                <a:ea typeface="Barlow Light"/>
                <a:cs typeface="Barlow Light"/>
              </a:rPr>
              <a:t>each correlation graphs</a:t>
            </a:r>
            <a:r>
              <a:rPr lang="en-US" sz="1800" dirty="0">
                <a:latin typeface="Barlow Light"/>
                <a:ea typeface="Barlow Light"/>
                <a:cs typeface="Barlow Light"/>
              </a:rPr>
              <a:t>, there is </a:t>
            </a:r>
            <a:r>
              <a:rPr lang="en-US" sz="1800" dirty="0" smtClean="0">
                <a:solidFill>
                  <a:srgbClr val="FF0000"/>
                </a:solidFill>
                <a:latin typeface="Barlow Light"/>
                <a:ea typeface="Barlow Light"/>
                <a:cs typeface="Barlow Light"/>
              </a:rPr>
              <a:t>no strong </a:t>
            </a:r>
            <a:r>
              <a:rPr lang="en-US" sz="18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</a:rPr>
              <a:t>correlation</a:t>
            </a:r>
            <a:r>
              <a:rPr lang="en-US" sz="1800" dirty="0">
                <a:latin typeface="Barlow Light"/>
                <a:ea typeface="Barlow Light"/>
                <a:cs typeface="Barlow Light"/>
              </a:rPr>
              <a:t> among these </a:t>
            </a:r>
            <a:r>
              <a:rPr lang="en-US" sz="1800" dirty="0" smtClean="0">
                <a:latin typeface="Barlow Light"/>
                <a:ea typeface="Barlow Light"/>
                <a:cs typeface="Barlow Light"/>
              </a:rPr>
              <a:t>three variables because;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Barlow Light"/>
                <a:ea typeface="Barlow Light"/>
                <a:cs typeface="Barlow Light"/>
              </a:rPr>
              <a:t>T</a:t>
            </a:r>
            <a:r>
              <a:rPr lang="en-US" sz="1800" dirty="0" smtClean="0">
                <a:latin typeface="Barlow Light"/>
                <a:ea typeface="Barlow Light"/>
                <a:cs typeface="Barlow Light"/>
              </a:rPr>
              <a:t>he observations </a:t>
            </a:r>
            <a:r>
              <a:rPr lang="en-US" sz="1800" dirty="0">
                <a:latin typeface="Barlow Light"/>
                <a:ea typeface="Barlow Light"/>
                <a:cs typeface="Barlow Light"/>
              </a:rPr>
              <a:t>are spread over the </a:t>
            </a:r>
            <a:r>
              <a:rPr lang="en-US" sz="1800" dirty="0" smtClean="0">
                <a:latin typeface="Barlow Light"/>
                <a:ea typeface="Barlow Light"/>
                <a:cs typeface="Barlow Light"/>
              </a:rPr>
              <a:t>graph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Barlow Light"/>
                <a:ea typeface="Barlow Light"/>
                <a:cs typeface="Barlow Light"/>
              </a:rPr>
              <a:t>The </a:t>
            </a:r>
            <a:r>
              <a:rPr lang="en-US" sz="1800" dirty="0">
                <a:latin typeface="Barlow Light"/>
                <a:ea typeface="Barlow Light"/>
                <a:cs typeface="Barlow Light"/>
              </a:rPr>
              <a:t>fitted model is parallel to the X or Y </a:t>
            </a:r>
            <a:r>
              <a:rPr lang="en-US" sz="1800" dirty="0" smtClean="0">
                <a:latin typeface="Barlow Light"/>
                <a:ea typeface="Barlow Light"/>
                <a:cs typeface="Barlow Light"/>
              </a:rPr>
              <a:t>axis</a:t>
            </a:r>
          </a:p>
          <a:p>
            <a:pPr algn="just"/>
            <a:r>
              <a:rPr lang="en-US" sz="1800" dirty="0" smtClean="0">
                <a:latin typeface="Barlow Light"/>
                <a:ea typeface="Barlow Light"/>
                <a:cs typeface="Barlow Light"/>
              </a:rPr>
              <a:t>So, We </a:t>
            </a:r>
            <a:r>
              <a:rPr lang="en-US" sz="1800" dirty="0">
                <a:latin typeface="Barlow Light"/>
                <a:ea typeface="Barlow Light"/>
                <a:cs typeface="Barlow Light"/>
              </a:rPr>
              <a:t>select FRJ</a:t>
            </a:r>
            <a:r>
              <a:rPr lang="en-US" sz="1800" dirty="0" smtClean="0">
                <a:latin typeface="Barlow Light"/>
                <a:ea typeface="Barlow Light"/>
                <a:cs typeface="Barlow Light"/>
              </a:rPr>
              <a:t>, FRP, FRL</a:t>
            </a:r>
            <a:r>
              <a:rPr lang="en-US" sz="1800" dirty="0">
                <a:latin typeface="Barlow Light"/>
                <a:ea typeface="Barlow Light"/>
                <a:cs typeface="Barlow Light"/>
              </a:rPr>
              <a:t> </a:t>
            </a:r>
            <a:r>
              <a:rPr lang="en-US" sz="1800" dirty="0" smtClean="0">
                <a:latin typeface="Barlow Light"/>
                <a:ea typeface="Barlow Light"/>
                <a:cs typeface="Barlow Light"/>
              </a:rPr>
              <a:t>as the 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Barlow Light"/>
                <a:ea typeface="Barlow Light"/>
                <a:cs typeface="Barlow Light"/>
              </a:rPr>
              <a:t>Predictor variables.</a:t>
            </a:r>
            <a:endParaRPr lang="en-US" sz="1800" dirty="0">
              <a:solidFill>
                <a:schemeClr val="accent1">
                  <a:lumMod val="75000"/>
                </a:schemeClr>
              </a:solidFill>
              <a:latin typeface="Barlow Light"/>
              <a:ea typeface="Barlow Light"/>
              <a:cs typeface="Barlow Light"/>
            </a:endParaRPr>
          </a:p>
        </p:txBody>
      </p:sp>
    </p:spTree>
    <p:extLst>
      <p:ext uri="{BB962C8B-B14F-4D97-AF65-F5344CB8AC3E}">
        <p14:creationId xmlns:p14="http://schemas.microsoft.com/office/powerpoint/2010/main" val="311900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21121" y="10510"/>
            <a:ext cx="6053858" cy="16114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4800" dirty="0" smtClean="0">
                <a:solidFill>
                  <a:schemeClr val="tx1"/>
                </a:solidFill>
              </a:rPr>
              <a:t>Model Training</a:t>
            </a:r>
            <a:br>
              <a:rPr lang="en-US" sz="4800" dirty="0" smtClean="0">
                <a:solidFill>
                  <a:schemeClr val="tx1"/>
                </a:solidFill>
              </a:rPr>
            </a:br>
            <a:r>
              <a:rPr lang="en-US" sz="4800" dirty="0" smtClean="0">
                <a:solidFill>
                  <a:schemeClr val="tx1"/>
                </a:solidFill>
              </a:rPr>
              <a:t>	&amp; </a:t>
            </a:r>
            <a:r>
              <a:rPr lang="en-US" sz="4800" dirty="0">
                <a:solidFill>
                  <a:schemeClr val="tx1"/>
                </a:solidFill>
              </a:rPr>
              <a:t>Prediction</a:t>
            </a:r>
          </a:p>
        </p:txBody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719339" y="1593314"/>
            <a:ext cx="5049982" cy="37006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 smtClean="0"/>
              <a:t>According to the problem we have;</a:t>
            </a:r>
          </a:p>
          <a:p>
            <a:pPr marL="0" lvl="0" indent="0">
              <a:buNone/>
            </a:pPr>
            <a:endParaRPr lang="en-US" dirty="0" smtClean="0"/>
          </a:p>
        </p:txBody>
      </p:sp>
      <p:sp>
        <p:nvSpPr>
          <p:cNvPr id="302" name="Shape 30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719339" y="2208175"/>
            <a:ext cx="4369706" cy="2865026"/>
            <a:chOff x="781248" y="1651127"/>
            <a:chExt cx="4369706" cy="2865026"/>
          </a:xfrm>
        </p:grpSpPr>
        <p:sp>
          <p:nvSpPr>
            <p:cNvPr id="9" name="TextBox 8"/>
            <p:cNvSpPr txBox="1"/>
            <p:nvPr/>
          </p:nvSpPr>
          <p:spPr>
            <a:xfrm>
              <a:off x="781248" y="2114946"/>
              <a:ext cx="6744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800" b="1" dirty="0">
                  <a:latin typeface="Barlow Light"/>
                  <a:ea typeface="Barlow Light"/>
                  <a:cs typeface="Barlow Light"/>
                  <a:sym typeface="Barlow Light"/>
                </a:rPr>
                <a:t>FRJ</a:t>
              </a:r>
            </a:p>
            <a:p>
              <a:pPr lvl="0"/>
              <a:endParaRPr lang="en-US" sz="1800" b="1" dirty="0">
                <a:latin typeface="Barlow Light"/>
                <a:ea typeface="Barlow Light"/>
                <a:cs typeface="Barlow Ligh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24471" y="3315824"/>
              <a:ext cx="27037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 smtClean="0">
                  <a:solidFill>
                    <a:schemeClr val="accent1">
                      <a:lumMod val="75000"/>
                    </a:schemeClr>
                  </a:solidFill>
                  <a:latin typeface="Barlow Light"/>
                  <a:ea typeface="Barlow Light"/>
                  <a:cs typeface="Barlow Light"/>
                </a:rPr>
                <a:t>Predictor Variables</a:t>
              </a:r>
            </a:p>
            <a:p>
              <a:pPr algn="ctr"/>
              <a:r>
                <a:rPr lang="en-US" sz="1800" b="1" dirty="0" smtClean="0">
                  <a:latin typeface="Barlow Light"/>
                  <a:ea typeface="Barlow Light"/>
                  <a:cs typeface="Barlow Light"/>
                </a:rPr>
                <a:t>PRL</a:t>
              </a:r>
              <a:endParaRPr lang="en-US" sz="1800" b="1" dirty="0">
                <a:latin typeface="Barlow Light"/>
                <a:ea typeface="Barlow Light"/>
                <a:cs typeface="Barlow Light"/>
              </a:endParaRPr>
            </a:p>
            <a:p>
              <a:pPr algn="ctr"/>
              <a:r>
                <a:rPr lang="en-US" sz="1800" b="1" dirty="0">
                  <a:latin typeface="Barlow Light"/>
                  <a:ea typeface="Barlow Light"/>
                  <a:cs typeface="Barlow Light"/>
                </a:rPr>
                <a:t>PRW</a:t>
              </a:r>
            </a:p>
            <a:p>
              <a:pPr algn="ctr"/>
              <a:r>
                <a:rPr lang="en-US" sz="1800" b="1" dirty="0">
                  <a:latin typeface="Barlow Light"/>
                  <a:ea typeface="Barlow Light"/>
                  <a:cs typeface="Barlow Light"/>
                </a:rPr>
                <a:t>Stretch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49433" y="2108459"/>
              <a:ext cx="6744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800" b="1" dirty="0" smtClean="0">
                  <a:latin typeface="Barlow Light"/>
                  <a:ea typeface="Barlow Light"/>
                  <a:cs typeface="Barlow Light"/>
                  <a:sym typeface="Barlow Light"/>
                </a:rPr>
                <a:t>FRP</a:t>
              </a:r>
              <a:endParaRPr lang="en-US" sz="1800" b="1" dirty="0">
                <a:latin typeface="Barlow Light"/>
                <a:ea typeface="Barlow Light"/>
                <a:cs typeface="Barlow Light"/>
                <a:sym typeface="Barlow Light"/>
              </a:endParaRPr>
            </a:p>
            <a:p>
              <a:pPr lvl="0"/>
              <a:endParaRPr lang="en-US" sz="1800" b="1" dirty="0">
                <a:latin typeface="Barlow Light"/>
                <a:ea typeface="Barlow Light"/>
                <a:cs typeface="Barlow Ligh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76520" y="2101974"/>
              <a:ext cx="6744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800" b="1" dirty="0" smtClean="0">
                  <a:latin typeface="Barlow Light"/>
                  <a:ea typeface="Barlow Light"/>
                  <a:cs typeface="Barlow Light"/>
                  <a:sym typeface="Barlow Light"/>
                </a:rPr>
                <a:t>FRL</a:t>
              </a:r>
              <a:endParaRPr lang="en-US" sz="1800" b="1" dirty="0">
                <a:latin typeface="Barlow Light"/>
                <a:ea typeface="Barlow Light"/>
                <a:cs typeface="Barlow Light"/>
                <a:sym typeface="Barlow Light"/>
              </a:endParaRPr>
            </a:p>
            <a:p>
              <a:pPr lvl="0"/>
              <a:endParaRPr lang="en-US" sz="1800" b="1" dirty="0">
                <a:latin typeface="Barlow Light"/>
                <a:ea typeface="Barlow Light"/>
                <a:cs typeface="Barlow Ligh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48476" y="1651127"/>
              <a:ext cx="22557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sz="1800" b="1" dirty="0">
                  <a:solidFill>
                    <a:schemeClr val="accent1">
                      <a:lumMod val="75000"/>
                    </a:schemeClr>
                  </a:solidFill>
                  <a:latin typeface="Barlow Light"/>
                  <a:ea typeface="Barlow Light"/>
                  <a:cs typeface="Barlow Light"/>
                </a:rPr>
                <a:t>Response Variables</a:t>
              </a:r>
            </a:p>
            <a:p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9" idx="3"/>
            </p:cNvCxnSpPr>
            <p:nvPr/>
          </p:nvCxnSpPr>
          <p:spPr>
            <a:xfrm>
              <a:off x="1455682" y="2438112"/>
              <a:ext cx="681343" cy="87771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2986649" y="2438112"/>
              <a:ext cx="0" cy="87771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3852809" y="2438112"/>
              <a:ext cx="821933" cy="97290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 smtClean="0"/>
              <a:t>Team Members</a:t>
            </a:r>
            <a:endParaRPr b="1" i="1" dirty="0"/>
          </a:p>
        </p:txBody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197427" y="950632"/>
            <a:ext cx="5850082" cy="39694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b="1" dirty="0" smtClean="0"/>
              <a:t>Resource Person  -  Dr. Shantha Jayalal</a:t>
            </a:r>
            <a:endParaRPr lang="en-US" sz="2000" b="1" dirty="0" smtClean="0">
              <a:solidFill>
                <a:srgbClr val="000000"/>
              </a:solidFill>
            </a:endParaRPr>
          </a:p>
          <a:p>
            <a:pPr marL="285750" lvl="0" indent="-28575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600" b="1" dirty="0" smtClean="0">
                <a:solidFill>
                  <a:srgbClr val="000000"/>
                </a:solidFill>
              </a:rPr>
              <a:t>PS/2014/322 - P. D. A. Perera (TL)</a:t>
            </a: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600" b="1" dirty="0" smtClean="0"/>
              <a:t>PS/2014/269 – M. L. Weerarathne</a:t>
            </a: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600" b="1" dirty="0" smtClean="0"/>
              <a:t>PS/2014/366 – W. H. H. Fernando</a:t>
            </a: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600" b="1" dirty="0" smtClean="0"/>
              <a:t>PS/2014/195 – M. N. M. Rukshan</a:t>
            </a: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600" b="1" dirty="0" smtClean="0"/>
              <a:t>PS/2014/349 – W. W. P. M. T. M. Karunasena</a:t>
            </a: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600" b="1" dirty="0" smtClean="0"/>
              <a:t>PS/2014/265 – B. K. A. Erandi</a:t>
            </a: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600" b="1" dirty="0" smtClean="0"/>
              <a:t>SE/2014/036 – W. A. Y. Kavinda</a:t>
            </a: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600" b="1" dirty="0" smtClean="0"/>
              <a:t>SE/2014/054 – W. M. C. J. T. Kithulwatta</a:t>
            </a:r>
            <a:endParaRPr lang="en-US" sz="1600" b="1" dirty="0" smtClean="0">
              <a:solidFill>
                <a:srgbClr val="000000"/>
              </a:solidFill>
            </a:endParaRPr>
          </a:p>
          <a:p>
            <a:pPr marL="285750" lvl="0" indent="-28575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8" name="Shape 300"/>
          <p:cNvSpPr txBox="1">
            <a:spLocks/>
          </p:cNvSpPr>
          <p:nvPr/>
        </p:nvSpPr>
        <p:spPr>
          <a:xfrm>
            <a:off x="145473" y="155864"/>
            <a:ext cx="5138700" cy="566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Model Training (Cont’)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0923" y="1040523"/>
            <a:ext cx="5023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Barlow Light"/>
                <a:ea typeface="Barlow Light"/>
                <a:cs typeface="Barlow Light"/>
              </a:rPr>
              <a:t>Multiple </a:t>
            </a:r>
            <a:r>
              <a:rPr lang="en-US" sz="2400" b="1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polynomial</a:t>
            </a:r>
            <a:r>
              <a:rPr lang="en-US" sz="2400" b="1" dirty="0">
                <a:solidFill>
                  <a:srgbClr val="FF0000"/>
                </a:solidFill>
                <a:latin typeface="Barlow Light"/>
                <a:ea typeface="Barlow Light"/>
                <a:cs typeface="Barlow Light"/>
              </a:rPr>
              <a:t> Regression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5007" y="1659184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Equation Form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5007" y="2606578"/>
            <a:ext cx="1138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Matrix Form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8" y="2120082"/>
            <a:ext cx="4181475" cy="333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8" y="2999964"/>
            <a:ext cx="35909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7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>
            <a:spLocks noGrp="1"/>
          </p:cNvSpPr>
          <p:nvPr>
            <p:ph type="title"/>
          </p:nvPr>
        </p:nvSpPr>
        <p:spPr>
          <a:xfrm>
            <a:off x="457150" y="187582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Assumptions …</a:t>
            </a:r>
            <a:endParaRPr sz="3600" dirty="0"/>
          </a:p>
        </p:txBody>
      </p:sp>
      <p:sp>
        <p:nvSpPr>
          <p:cNvPr id="421" name="Shape 4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0622" y="1231845"/>
            <a:ext cx="5455228" cy="3097461"/>
          </a:xfrm>
        </p:spPr>
        <p:txBody>
          <a:bodyPr/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b="1" dirty="0" smtClean="0"/>
              <a:t>There is no dependencies among the independent variables.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b="1" dirty="0" smtClean="0"/>
              <a:t>The relationship between the response variable (Y) and the predictor variable (X) is polynomial.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b="1" dirty="0" smtClean="0"/>
              <a:t>The errors are independent, normally distributed with mean zero and a constant variance.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8" name="Shape 300"/>
          <p:cNvSpPr txBox="1">
            <a:spLocks/>
          </p:cNvSpPr>
          <p:nvPr/>
        </p:nvSpPr>
        <p:spPr>
          <a:xfrm>
            <a:off x="145473" y="155864"/>
            <a:ext cx="5138700" cy="566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Model Training (Cont’)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0194" y="997224"/>
            <a:ext cx="4207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3 Fitted Multiple Polynomial Models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145473" y="1723697"/>
            <a:ext cx="6686250" cy="200390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000000"/>
                </a:solidFill>
                <a:latin typeface="Barlow Light"/>
                <a:ea typeface="Barlow Light"/>
                <a:cs typeface="Barlow Light"/>
              </a:rPr>
              <a:t>lm.fit4=lm(</a:t>
            </a:r>
            <a:r>
              <a:rPr lang="en-US" sz="1800" b="1" dirty="0" err="1">
                <a:solidFill>
                  <a:srgbClr val="000000"/>
                </a:solidFill>
                <a:latin typeface="Barlow Light"/>
                <a:ea typeface="Barlow Light"/>
                <a:cs typeface="Barlow Light"/>
              </a:rPr>
              <a:t>FRJ~polym</a:t>
            </a:r>
            <a:r>
              <a:rPr lang="en-US" sz="1800" b="1" dirty="0">
                <a:solidFill>
                  <a:srgbClr val="000000"/>
                </a:solidFill>
                <a:latin typeface="Barlow Light"/>
                <a:ea typeface="Barlow Light"/>
                <a:cs typeface="Barlow Light"/>
              </a:rPr>
              <a:t>(</a:t>
            </a:r>
            <a:r>
              <a:rPr lang="en-US" sz="1800" b="1" dirty="0" err="1">
                <a:solidFill>
                  <a:srgbClr val="000000"/>
                </a:solidFill>
                <a:latin typeface="Barlow Light"/>
                <a:ea typeface="Barlow Light"/>
                <a:cs typeface="Barlow Light"/>
              </a:rPr>
              <a:t>Stretch,PRW,PRL,degree</a:t>
            </a:r>
            <a:r>
              <a:rPr lang="en-US" sz="1800" b="1" dirty="0">
                <a:solidFill>
                  <a:srgbClr val="000000"/>
                </a:solidFill>
                <a:latin typeface="Barlow Light"/>
                <a:ea typeface="Barlow Light"/>
                <a:cs typeface="Barlow Light"/>
              </a:rPr>
              <a:t> = 4,raw = T),train)</a:t>
            </a:r>
          </a:p>
          <a:p>
            <a:pPr algn="ctr"/>
            <a:endParaRPr lang="en-US" sz="1800" b="1" dirty="0">
              <a:solidFill>
                <a:srgbClr val="000000"/>
              </a:solidFill>
              <a:latin typeface="Barlow Light"/>
              <a:ea typeface="Barlow Light"/>
              <a:cs typeface="Barlow Light"/>
            </a:endParaRPr>
          </a:p>
          <a:p>
            <a:pPr algn="ctr"/>
            <a:r>
              <a:rPr lang="en-US" sz="1800" b="1" dirty="0">
                <a:solidFill>
                  <a:srgbClr val="000000"/>
                </a:solidFill>
                <a:latin typeface="Barlow Light"/>
                <a:ea typeface="Barlow Light"/>
                <a:cs typeface="Barlow Light"/>
              </a:rPr>
              <a:t>lm.fit5=lm(</a:t>
            </a:r>
            <a:r>
              <a:rPr lang="en-US" sz="1800" b="1" dirty="0" err="1">
                <a:solidFill>
                  <a:srgbClr val="000000"/>
                </a:solidFill>
                <a:latin typeface="Barlow Light"/>
                <a:ea typeface="Barlow Light"/>
                <a:cs typeface="Barlow Light"/>
              </a:rPr>
              <a:t>FRP~polym</a:t>
            </a:r>
            <a:r>
              <a:rPr lang="en-US" sz="1800" b="1" dirty="0">
                <a:solidFill>
                  <a:srgbClr val="000000"/>
                </a:solidFill>
                <a:latin typeface="Barlow Light"/>
                <a:ea typeface="Barlow Light"/>
                <a:cs typeface="Barlow Light"/>
              </a:rPr>
              <a:t>(</a:t>
            </a:r>
            <a:r>
              <a:rPr lang="en-US" sz="1800" b="1" dirty="0" err="1">
                <a:solidFill>
                  <a:srgbClr val="000000"/>
                </a:solidFill>
                <a:latin typeface="Barlow Light"/>
                <a:ea typeface="Barlow Light"/>
                <a:cs typeface="Barlow Light"/>
              </a:rPr>
              <a:t>Stretch,PRL,PRW,degree</a:t>
            </a:r>
            <a:r>
              <a:rPr lang="en-US" sz="1800" b="1" dirty="0">
                <a:solidFill>
                  <a:srgbClr val="000000"/>
                </a:solidFill>
                <a:latin typeface="Barlow Light"/>
                <a:ea typeface="Barlow Light"/>
                <a:cs typeface="Barlow Light"/>
              </a:rPr>
              <a:t> = 3,raw = T),train)</a:t>
            </a:r>
          </a:p>
          <a:p>
            <a:pPr algn="ctr"/>
            <a:endParaRPr lang="en-US" sz="1800" b="1" dirty="0">
              <a:solidFill>
                <a:srgbClr val="000000"/>
              </a:solidFill>
              <a:latin typeface="Barlow Light"/>
              <a:ea typeface="Barlow Light"/>
              <a:cs typeface="Barlow Light"/>
            </a:endParaRPr>
          </a:p>
          <a:p>
            <a:pPr algn="ctr"/>
            <a:r>
              <a:rPr lang="en-US" sz="1800" b="1" dirty="0" smtClean="0">
                <a:solidFill>
                  <a:srgbClr val="000000"/>
                </a:solidFill>
                <a:latin typeface="Barlow Light"/>
                <a:ea typeface="Barlow Light"/>
                <a:cs typeface="Barlow Light"/>
              </a:rPr>
              <a:t>lm.fit6=lm(</a:t>
            </a:r>
            <a:r>
              <a:rPr lang="en-US" sz="1800" b="1" dirty="0" err="1" smtClean="0">
                <a:solidFill>
                  <a:srgbClr val="000000"/>
                </a:solidFill>
                <a:latin typeface="Barlow Light"/>
                <a:ea typeface="Barlow Light"/>
                <a:cs typeface="Barlow Light"/>
              </a:rPr>
              <a:t>FRL~polym</a:t>
            </a:r>
            <a:r>
              <a:rPr lang="en-US" sz="1800" b="1" dirty="0" smtClean="0">
                <a:solidFill>
                  <a:srgbClr val="000000"/>
                </a:solidFill>
                <a:latin typeface="Barlow Light"/>
                <a:ea typeface="Barlow Light"/>
                <a:cs typeface="Barlow Light"/>
              </a:rPr>
              <a:t>(</a:t>
            </a:r>
            <a:r>
              <a:rPr lang="en-US" sz="1800" b="1" dirty="0" err="1" smtClean="0">
                <a:solidFill>
                  <a:srgbClr val="000000"/>
                </a:solidFill>
                <a:latin typeface="Barlow Light"/>
                <a:ea typeface="Barlow Light"/>
                <a:cs typeface="Barlow Light"/>
              </a:rPr>
              <a:t>Stretch,PRL,PRW,degree</a:t>
            </a:r>
            <a:r>
              <a:rPr lang="en-US" sz="1800" b="1" dirty="0" smtClean="0">
                <a:solidFill>
                  <a:srgbClr val="000000"/>
                </a:solidFill>
                <a:latin typeface="Barlow Light"/>
                <a:ea typeface="Barlow Light"/>
                <a:cs typeface="Barlow Light"/>
              </a:rPr>
              <a:t> </a:t>
            </a:r>
            <a:r>
              <a:rPr lang="en-US" sz="1800" b="1" dirty="0">
                <a:solidFill>
                  <a:srgbClr val="000000"/>
                </a:solidFill>
                <a:latin typeface="Barlow Light"/>
                <a:ea typeface="Barlow Light"/>
                <a:cs typeface="Barlow Light"/>
              </a:rPr>
              <a:t>= </a:t>
            </a:r>
            <a:r>
              <a:rPr lang="en-US" sz="1800" b="1" dirty="0" smtClean="0">
                <a:solidFill>
                  <a:srgbClr val="000000"/>
                </a:solidFill>
                <a:latin typeface="Barlow Light"/>
                <a:ea typeface="Barlow Light"/>
                <a:cs typeface="Barlow Light"/>
              </a:rPr>
              <a:t>4,raw </a:t>
            </a:r>
            <a:r>
              <a:rPr lang="en-US" sz="1800" b="1" dirty="0">
                <a:solidFill>
                  <a:srgbClr val="000000"/>
                </a:solidFill>
                <a:latin typeface="Barlow Light"/>
                <a:ea typeface="Barlow Light"/>
                <a:cs typeface="Barlow Light"/>
              </a:rPr>
              <a:t>= T),train)</a:t>
            </a:r>
          </a:p>
        </p:txBody>
      </p:sp>
    </p:spTree>
    <p:extLst>
      <p:ext uri="{BB962C8B-B14F-4D97-AF65-F5344CB8AC3E}">
        <p14:creationId xmlns:p14="http://schemas.microsoft.com/office/powerpoint/2010/main" val="84538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8" name="Shape 300"/>
          <p:cNvSpPr txBox="1">
            <a:spLocks/>
          </p:cNvSpPr>
          <p:nvPr/>
        </p:nvSpPr>
        <p:spPr>
          <a:xfrm>
            <a:off x="145473" y="155864"/>
            <a:ext cx="5138700" cy="566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Model Training (Cont’)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5473" y="1298064"/>
            <a:ext cx="581025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A5B0FE"/>
                </a:solidFill>
                <a:latin typeface="Miriam Libre"/>
                <a:ea typeface="Miriam Libre"/>
                <a:cs typeface="Miriam Libre"/>
              </a:rPr>
              <a:t>FRJ against </a:t>
            </a:r>
            <a:r>
              <a:rPr lang="en-US" sz="2000" dirty="0" smtClean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PRL,PRW,S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best model that data fitted is polynomial with degree 4 under R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value </a:t>
            </a:r>
            <a:r>
              <a:rPr lang="en-US" dirty="0" smtClean="0"/>
              <a:t>0.8710.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87.10% </a:t>
            </a:r>
            <a:r>
              <a:rPr lang="en-US" dirty="0"/>
              <a:t>indicates that the model explains all the variability of the response data around its mean.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24" y="3135695"/>
            <a:ext cx="4410075" cy="74295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734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2828" y="133842"/>
            <a:ext cx="3300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Miriam Libre"/>
                <a:ea typeface="Miriam Libre"/>
                <a:cs typeface="Miriam Libre"/>
                <a:sym typeface="Miriam Libre"/>
              </a:rPr>
              <a:t>Prediction (</a:t>
            </a:r>
            <a:r>
              <a:rPr lang="en-US" sz="2800" dirty="0">
                <a:solidFill>
                  <a:schemeClr val="tx1"/>
                </a:solidFill>
                <a:latin typeface="Miriam Libre"/>
                <a:ea typeface="Miriam Libre"/>
                <a:cs typeface="Miriam Libre"/>
                <a:sym typeface="Miriam Libre"/>
              </a:rPr>
              <a:t>Cont</a:t>
            </a:r>
            <a:r>
              <a:rPr lang="en-US" sz="2800" dirty="0">
                <a:solidFill>
                  <a:schemeClr val="tx1"/>
                </a:solidFill>
                <a:latin typeface="Miriam Libre"/>
                <a:ea typeface="Miriam Libre"/>
                <a:cs typeface="Miriam Libre"/>
              </a:rPr>
              <a:t>’) </a:t>
            </a:r>
            <a:endParaRPr lang="en-US" sz="2800" dirty="0">
              <a:solidFill>
                <a:schemeClr val="tx1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320" y="920711"/>
            <a:ext cx="7112680" cy="422267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0829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-10510" y="112821"/>
            <a:ext cx="3300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Miriam Libre"/>
                <a:ea typeface="Miriam Libre"/>
                <a:cs typeface="Miriam Libre"/>
                <a:sym typeface="Miriam Libre"/>
              </a:rPr>
              <a:t>Prediction (</a:t>
            </a:r>
            <a:r>
              <a:rPr lang="en-US" sz="2800" dirty="0">
                <a:solidFill>
                  <a:schemeClr val="tx1"/>
                </a:solidFill>
                <a:latin typeface="Miriam Libre"/>
                <a:ea typeface="Miriam Libre"/>
                <a:cs typeface="Miriam Libre"/>
                <a:sym typeface="Miriam Libre"/>
              </a:rPr>
              <a:t>Cont</a:t>
            </a:r>
            <a:r>
              <a:rPr lang="en-US" sz="2800" dirty="0">
                <a:solidFill>
                  <a:schemeClr val="tx1"/>
                </a:solidFill>
                <a:latin typeface="Miriam Libre"/>
                <a:ea typeface="Miriam Libre"/>
                <a:cs typeface="Miriam Libre"/>
              </a:rPr>
              <a:t>’) </a:t>
            </a:r>
            <a:endParaRPr lang="en-US" sz="2800" dirty="0">
              <a:solidFill>
                <a:schemeClr val="tx1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169" y="636042"/>
            <a:ext cx="6597832" cy="450745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635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-175731"/>
            <a:ext cx="5927834" cy="85725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Bootstrap FRJ predictive model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601" y="816992"/>
            <a:ext cx="6830399" cy="423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6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185" y="242722"/>
            <a:ext cx="6220694" cy="13622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8" b="74488"/>
          <a:stretch/>
        </p:blipFill>
        <p:spPr>
          <a:xfrm>
            <a:off x="270559" y="3063765"/>
            <a:ext cx="3860006" cy="4423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21" b="73438"/>
          <a:stretch/>
        </p:blipFill>
        <p:spPr>
          <a:xfrm>
            <a:off x="4790265" y="2957398"/>
            <a:ext cx="3808277" cy="7312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2481" y="2037738"/>
            <a:ext cx="2363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Bias(</a:t>
            </a:r>
            <a:r>
              <a:rPr lang="el-GR" sz="1600" b="1" dirty="0" smtClean="0"/>
              <a:t>θ</a:t>
            </a:r>
            <a:r>
              <a:rPr lang="en-US" sz="1600" b="1" dirty="0" smtClean="0"/>
              <a:t>)=E[</a:t>
            </a:r>
            <a:r>
              <a:rPr lang="el-GR" sz="1600" b="1" dirty="0" smtClean="0"/>
              <a:t>θ</a:t>
            </a:r>
            <a:r>
              <a:rPr lang="en-US" sz="1600" b="1" dirty="0" smtClean="0"/>
              <a:t>*]-</a:t>
            </a:r>
            <a:r>
              <a:rPr lang="el-GR" sz="1600" b="1" dirty="0" smtClean="0"/>
              <a:t>θ</a:t>
            </a:r>
            <a:endParaRPr lang="en-US" sz="16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336" y="2258298"/>
            <a:ext cx="1790950" cy="419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81" y="2376292"/>
            <a:ext cx="1676634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41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8" name="Shape 300"/>
          <p:cNvSpPr txBox="1">
            <a:spLocks/>
          </p:cNvSpPr>
          <p:nvPr/>
        </p:nvSpPr>
        <p:spPr>
          <a:xfrm>
            <a:off x="145473" y="155864"/>
            <a:ext cx="5138700" cy="566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Model Training (Cont’)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5473" y="1309891"/>
            <a:ext cx="581025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A5B0FE"/>
                </a:solidFill>
                <a:latin typeface="Miriam Libre"/>
                <a:ea typeface="Miriam Libre"/>
                <a:cs typeface="Miriam Libre"/>
              </a:rPr>
              <a:t>FRP against PRL,PRW,S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that data fitted is polynomial with degree 3 under R</a:t>
            </a:r>
            <a:r>
              <a:rPr lang="en-US" baseline="30000" dirty="0"/>
              <a:t>2 </a:t>
            </a:r>
            <a:r>
              <a:rPr lang="en-US" dirty="0" smtClean="0"/>
              <a:t>value 0.3701.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37.01% </a:t>
            </a:r>
            <a:r>
              <a:rPr lang="en-US" dirty="0"/>
              <a:t>indicates that the model explains all the variability of the response data around its mean.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63" y="3159348"/>
            <a:ext cx="3990975" cy="7620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6563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-10510" y="112821"/>
            <a:ext cx="3300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Miriam Libre"/>
                <a:ea typeface="Miriam Libre"/>
                <a:cs typeface="Miriam Libre"/>
                <a:sym typeface="Miriam Libre"/>
              </a:rPr>
              <a:t>Prediction (</a:t>
            </a:r>
            <a:r>
              <a:rPr lang="en-US" sz="2800" dirty="0">
                <a:solidFill>
                  <a:schemeClr val="tx1"/>
                </a:solidFill>
                <a:latin typeface="Miriam Libre"/>
                <a:ea typeface="Miriam Libre"/>
                <a:cs typeface="Miriam Libre"/>
                <a:sym typeface="Miriam Libre"/>
              </a:rPr>
              <a:t>Cont</a:t>
            </a:r>
            <a:r>
              <a:rPr lang="en-US" sz="2800" dirty="0">
                <a:solidFill>
                  <a:schemeClr val="tx1"/>
                </a:solidFill>
                <a:latin typeface="Miriam Libre"/>
                <a:ea typeface="Miriam Libre"/>
                <a:cs typeface="Miriam Libre"/>
              </a:rPr>
              <a:t>’) </a:t>
            </a:r>
            <a:endParaRPr lang="en-US" sz="2800" dirty="0">
              <a:solidFill>
                <a:schemeClr val="tx1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558" y="671287"/>
            <a:ext cx="6716441" cy="4472213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326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384467" y="0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Introduction …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36" y="1013618"/>
            <a:ext cx="1136073" cy="11360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192" y="2882048"/>
            <a:ext cx="2489644" cy="16275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8232" y="1316421"/>
            <a:ext cx="40236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iriam Libre" panose="020B0604020202020204" charset="-79"/>
                <a:cs typeface="Miriam Libre" panose="020B0604020202020204" charset="-79"/>
              </a:rPr>
              <a:t>Place a fabric manufacturing order</a:t>
            </a:r>
          </a:p>
          <a:p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5225" y="2304434"/>
            <a:ext cx="3149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iriam Libre" panose="020B0604020202020204" charset="-79"/>
                <a:cs typeface="Miriam Libre" panose="020B0604020202020204" charset="-79"/>
              </a:rPr>
              <a:t>Customer request values </a:t>
            </a:r>
            <a:r>
              <a:rPr lang="en-US" sz="1600" b="1" dirty="0" smtClean="0">
                <a:latin typeface="Miriam Libre" panose="020B0604020202020204" charset="-79"/>
                <a:cs typeface="Miriam Libre" panose="020B0604020202020204" charset="-79"/>
              </a:rPr>
              <a:t>for (Design parameters)</a:t>
            </a:r>
          </a:p>
          <a:p>
            <a:endParaRPr lang="en-US" sz="1600" b="1" i="1" dirty="0">
              <a:latin typeface="Miriam Libre" panose="020B0604020202020204" charset="-79"/>
              <a:cs typeface="Miriam Libre" panose="020B0604020202020204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99460" y="356412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34004" y="4556663"/>
            <a:ext cx="30480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iriam Libre" panose="020B0604020202020204" charset="-79"/>
                <a:cs typeface="Miriam Libre" panose="020B0604020202020204" charset="-79"/>
              </a:rPr>
              <a:t>Assign </a:t>
            </a:r>
            <a:r>
              <a:rPr lang="en-US" sz="1600" b="1" dirty="0" smtClean="0">
                <a:latin typeface="Miriam Libre" panose="020B0604020202020204" charset="-79"/>
                <a:cs typeface="Miriam Libre" panose="020B0604020202020204" charset="-79"/>
              </a:rPr>
              <a:t>a unique Design </a:t>
            </a:r>
            <a:r>
              <a:rPr lang="en-US" sz="1600" b="1" dirty="0">
                <a:latin typeface="Miriam Libre" panose="020B0604020202020204" charset="-79"/>
                <a:cs typeface="Miriam Libre" panose="020B0604020202020204" charset="-79"/>
              </a:rPr>
              <a:t>ID for the placed order</a:t>
            </a:r>
          </a:p>
          <a:p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2025" flipH="1">
            <a:off x="1715584" y="1832316"/>
            <a:ext cx="2744906" cy="7934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311" y="2887155"/>
            <a:ext cx="957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Miriam Libre" panose="020B0604020202020204" charset="-79"/>
                <a:cs typeface="Miriam Libre" panose="020B0604020202020204" charset="-79"/>
              </a:rPr>
              <a:t>PRL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2262" y="2891694"/>
            <a:ext cx="957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Miriam Libre" panose="020B0604020202020204" charset="-79"/>
                <a:cs typeface="Miriam Libre" panose="020B0604020202020204" charset="-79"/>
              </a:rPr>
              <a:t>PRW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29645" y="2882048"/>
            <a:ext cx="1334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Miriam Libre" panose="020B0604020202020204" charset="-79"/>
                <a:cs typeface="Miriam Libre" panose="020B0604020202020204" charset="-79"/>
              </a:rPr>
              <a:t>Stretch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-10510" y="112821"/>
            <a:ext cx="3300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Miriam Libre"/>
                <a:ea typeface="Miriam Libre"/>
                <a:cs typeface="Miriam Libre"/>
                <a:sym typeface="Miriam Libre"/>
              </a:rPr>
              <a:t>Prediction (</a:t>
            </a:r>
            <a:r>
              <a:rPr lang="en-US" sz="2800" dirty="0">
                <a:solidFill>
                  <a:schemeClr val="tx1"/>
                </a:solidFill>
                <a:latin typeface="Miriam Libre"/>
                <a:ea typeface="Miriam Libre"/>
                <a:cs typeface="Miriam Libre"/>
                <a:sym typeface="Miriam Libre"/>
              </a:rPr>
              <a:t>Cont</a:t>
            </a:r>
            <a:r>
              <a:rPr lang="en-US" sz="2800" dirty="0">
                <a:solidFill>
                  <a:schemeClr val="tx1"/>
                </a:solidFill>
                <a:latin typeface="Miriam Libre"/>
                <a:ea typeface="Miriam Libre"/>
                <a:cs typeface="Miriam Libre"/>
              </a:rPr>
              <a:t>’) </a:t>
            </a:r>
            <a:endParaRPr lang="en-US" sz="2800" dirty="0">
              <a:solidFill>
                <a:schemeClr val="tx1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338" y="645463"/>
            <a:ext cx="6432662" cy="449803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6001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-68126"/>
            <a:ext cx="6043448" cy="85725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Bootstrap FRP predictive model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096" y="789124"/>
            <a:ext cx="6169903" cy="423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9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859014" y="2162928"/>
            <a:ext cx="2363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Bias(</a:t>
            </a:r>
            <a:r>
              <a:rPr lang="el-GR" sz="1600" b="1" dirty="0" smtClean="0"/>
              <a:t>θ</a:t>
            </a:r>
            <a:r>
              <a:rPr lang="en-US" sz="1600" b="1" dirty="0" smtClean="0"/>
              <a:t>)=E[</a:t>
            </a:r>
            <a:r>
              <a:rPr lang="el-GR" sz="1600" b="1" dirty="0" smtClean="0"/>
              <a:t>θ</a:t>
            </a:r>
            <a:r>
              <a:rPr lang="en-US" sz="1600" b="1" dirty="0" smtClean="0"/>
              <a:t>*]-</a:t>
            </a:r>
            <a:r>
              <a:rPr lang="el-GR" sz="1600" b="1" dirty="0" smtClean="0"/>
              <a:t>θ</a:t>
            </a:r>
            <a:endParaRPr lang="en-US" sz="1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91" t="-3652" r="262" b="75242"/>
          <a:stretch/>
        </p:blipFill>
        <p:spPr>
          <a:xfrm>
            <a:off x="4709138" y="3079531"/>
            <a:ext cx="4098862" cy="7362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7" b="73495"/>
          <a:stretch/>
        </p:blipFill>
        <p:spPr>
          <a:xfrm>
            <a:off x="282890" y="3338553"/>
            <a:ext cx="3872655" cy="4772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476" y="330726"/>
            <a:ext cx="6925642" cy="13336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14" y="2599399"/>
            <a:ext cx="1676634" cy="5811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618" y="2527374"/>
            <a:ext cx="1790950" cy="41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30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8" name="Shape 300"/>
          <p:cNvSpPr txBox="1">
            <a:spLocks/>
          </p:cNvSpPr>
          <p:nvPr/>
        </p:nvSpPr>
        <p:spPr>
          <a:xfrm>
            <a:off x="145473" y="155864"/>
            <a:ext cx="5138700" cy="566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Model Training (Cont’)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5473" y="1309891"/>
            <a:ext cx="581025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A5B0FE"/>
                </a:solidFill>
                <a:latin typeface="Miriam Libre"/>
                <a:ea typeface="Miriam Libre"/>
                <a:cs typeface="Miriam Libre"/>
              </a:rPr>
              <a:t>FRL </a:t>
            </a:r>
            <a:r>
              <a:rPr lang="en-US" sz="2000" dirty="0">
                <a:solidFill>
                  <a:srgbClr val="A5B0FE"/>
                </a:solidFill>
                <a:latin typeface="Miriam Libre"/>
                <a:ea typeface="Miriam Libre"/>
                <a:cs typeface="Miriam Libre"/>
              </a:rPr>
              <a:t>against PRL,PRW,S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best model that data fitted is polynomial with degree 4 under R</a:t>
            </a:r>
            <a:r>
              <a:rPr lang="en-US" baseline="30000" dirty="0"/>
              <a:t>2</a:t>
            </a:r>
            <a:r>
              <a:rPr lang="en-US" dirty="0" smtClean="0"/>
              <a:t> </a:t>
            </a:r>
            <a:r>
              <a:rPr lang="en-US" dirty="0"/>
              <a:t>value </a:t>
            </a:r>
            <a:r>
              <a:rPr lang="en-US" dirty="0" smtClean="0"/>
              <a:t>0.8854.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88.54% </a:t>
            </a:r>
            <a:r>
              <a:rPr lang="en-US" dirty="0"/>
              <a:t>indicates that the model explains all the variability of the response data around its mean.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13" y="3159348"/>
            <a:ext cx="4276725" cy="73342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6140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-10510" y="112821"/>
            <a:ext cx="3300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Miriam Libre"/>
                <a:ea typeface="Miriam Libre"/>
                <a:cs typeface="Miriam Libre"/>
                <a:sym typeface="Miriam Libre"/>
              </a:rPr>
              <a:t>Prediction (</a:t>
            </a:r>
            <a:r>
              <a:rPr lang="en-US" sz="2800" dirty="0">
                <a:solidFill>
                  <a:schemeClr val="tx1"/>
                </a:solidFill>
                <a:latin typeface="Miriam Libre"/>
                <a:ea typeface="Miriam Libre"/>
                <a:cs typeface="Miriam Libre"/>
                <a:sym typeface="Miriam Libre"/>
              </a:rPr>
              <a:t>Cont</a:t>
            </a:r>
            <a:r>
              <a:rPr lang="en-US" sz="2800" dirty="0">
                <a:solidFill>
                  <a:schemeClr val="tx1"/>
                </a:solidFill>
                <a:latin typeface="Miriam Libre"/>
                <a:ea typeface="Miriam Libre"/>
                <a:cs typeface="Miriam Libre"/>
              </a:rPr>
              <a:t>’) </a:t>
            </a:r>
            <a:endParaRPr lang="en-US" sz="2800" dirty="0">
              <a:solidFill>
                <a:schemeClr val="tx1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538" y="637080"/>
            <a:ext cx="6737462" cy="450088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745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-10510" y="112821"/>
            <a:ext cx="3300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Miriam Libre"/>
                <a:ea typeface="Miriam Libre"/>
                <a:cs typeface="Miriam Libre"/>
                <a:sym typeface="Miriam Libre"/>
              </a:rPr>
              <a:t>Prediction (</a:t>
            </a:r>
            <a:r>
              <a:rPr lang="en-US" sz="2800" dirty="0">
                <a:solidFill>
                  <a:schemeClr val="tx1"/>
                </a:solidFill>
                <a:latin typeface="Miriam Libre"/>
                <a:ea typeface="Miriam Libre"/>
                <a:cs typeface="Miriam Libre"/>
                <a:sym typeface="Miriam Libre"/>
              </a:rPr>
              <a:t>Cont</a:t>
            </a:r>
            <a:r>
              <a:rPr lang="en-US" sz="2800" dirty="0">
                <a:solidFill>
                  <a:schemeClr val="tx1"/>
                </a:solidFill>
                <a:latin typeface="Miriam Libre"/>
                <a:ea typeface="Miriam Libre"/>
                <a:cs typeface="Miriam Libre"/>
              </a:rPr>
              <a:t>’) </a:t>
            </a:r>
            <a:endParaRPr lang="en-US" sz="2800" dirty="0">
              <a:solidFill>
                <a:schemeClr val="tx1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17" y="620055"/>
            <a:ext cx="6453683" cy="451835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8839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-1" y="-58965"/>
            <a:ext cx="5948855" cy="85725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Bootstrap FRL predictive model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54" y="798285"/>
            <a:ext cx="6516745" cy="419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145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753320" y="1930633"/>
            <a:ext cx="2363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Bias(</a:t>
            </a:r>
            <a:r>
              <a:rPr lang="el-GR" sz="1600" b="1" dirty="0" smtClean="0"/>
              <a:t>θ</a:t>
            </a:r>
            <a:r>
              <a:rPr lang="en-US" sz="1600" b="1" dirty="0" smtClean="0"/>
              <a:t>)=E[</a:t>
            </a:r>
            <a:r>
              <a:rPr lang="el-GR" sz="1600" b="1" dirty="0" smtClean="0"/>
              <a:t>θ</a:t>
            </a:r>
            <a:r>
              <a:rPr lang="en-US" sz="1600" b="1" dirty="0" smtClean="0"/>
              <a:t>*]-</a:t>
            </a:r>
            <a:r>
              <a:rPr lang="el-GR" sz="1600" b="1" dirty="0" smtClean="0"/>
              <a:t>θ</a:t>
            </a:r>
            <a:endParaRPr lang="en-US" sz="1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8" b="74211"/>
          <a:stretch/>
        </p:blipFill>
        <p:spPr>
          <a:xfrm>
            <a:off x="290864" y="2944158"/>
            <a:ext cx="3545412" cy="4495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8" b="75402"/>
          <a:stretch/>
        </p:blipFill>
        <p:spPr>
          <a:xfrm>
            <a:off x="4687612" y="2899128"/>
            <a:ext cx="3972912" cy="672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897" y="270056"/>
            <a:ext cx="6487431" cy="1324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20" y="2284352"/>
            <a:ext cx="1676634" cy="5811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660" y="2284352"/>
            <a:ext cx="1790950" cy="41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6124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1906019"/>
            <a:ext cx="2068982" cy="30709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32994" y="656421"/>
            <a:ext cx="34158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Barlow Light"/>
                <a:ea typeface="Barlow Light"/>
                <a:cs typeface="Barlow Light"/>
              </a:rPr>
              <a:t>Lets see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Barlow Light"/>
                <a:ea typeface="Barlow Light"/>
                <a:cs typeface="Barlow Light"/>
              </a:rPr>
              <a:t>the Demonstration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Barlow Light"/>
                <a:ea typeface="Barlow Light"/>
                <a:cs typeface="Barlow Light"/>
              </a:rPr>
              <a:t>…</a:t>
            </a:r>
          </a:p>
        </p:txBody>
      </p:sp>
      <p:sp>
        <p:nvSpPr>
          <p:cNvPr id="2" name="Right Arrow 1"/>
          <p:cNvSpPr/>
          <p:nvPr/>
        </p:nvSpPr>
        <p:spPr>
          <a:xfrm>
            <a:off x="6768663" y="3441499"/>
            <a:ext cx="1744717" cy="11351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0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49382" y="315190"/>
            <a:ext cx="4241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tx1"/>
                </a:solidFill>
                <a:latin typeface="Miriam Libre"/>
                <a:ea typeface="Miriam Libre"/>
                <a:cs typeface="Miriam Libre"/>
                <a:sym typeface="Miriam Libre"/>
              </a:rPr>
              <a:t>Improvement</a:t>
            </a:r>
            <a:endParaRPr lang="en-US" sz="4800" dirty="0">
              <a:solidFill>
                <a:schemeClr val="tx1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45118" y="1241102"/>
            <a:ext cx="6549059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iriam Libre"/>
                <a:ea typeface="Miriam Libre"/>
                <a:cs typeface="Miriam Libre"/>
              </a:rPr>
              <a:t>For future development</a:t>
            </a:r>
          </a:p>
          <a:p>
            <a:endParaRPr lang="en-US" dirty="0"/>
          </a:p>
          <a:p>
            <a:r>
              <a:rPr lang="en-US" sz="1800" dirty="0">
                <a:latin typeface="Barlow Light"/>
                <a:ea typeface="Barlow Light"/>
                <a:cs typeface="Barlow Light"/>
                <a:sym typeface="Barlow Light"/>
              </a:rPr>
              <a:t>This</a:t>
            </a:r>
            <a:r>
              <a:rPr lang="en-US" sz="1800" dirty="0">
                <a:latin typeface="Barlow Light"/>
                <a:ea typeface="Barlow Light"/>
                <a:cs typeface="Barlow Light"/>
              </a:rPr>
              <a:t> stage is used to increase the accuracy of the prediction.</a:t>
            </a:r>
          </a:p>
          <a:p>
            <a:r>
              <a:rPr lang="en-US" sz="1800" dirty="0">
                <a:latin typeface="Barlow Light"/>
                <a:ea typeface="Barlow Light"/>
                <a:cs typeface="Barlow Light"/>
              </a:rPr>
              <a:t>For that case, we can follow many ways</a:t>
            </a:r>
            <a:r>
              <a:rPr lang="en-US" sz="1800" dirty="0" smtClean="0">
                <a:latin typeface="Barlow Light"/>
                <a:ea typeface="Barlow Light"/>
                <a:cs typeface="Barlow Light"/>
              </a:rPr>
              <a:t>.</a:t>
            </a:r>
          </a:p>
          <a:p>
            <a:endParaRPr lang="en-US" sz="1800" dirty="0">
              <a:latin typeface="Barlow Light"/>
              <a:ea typeface="Barlow Light"/>
              <a:cs typeface="Barlow Ligh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smtClean="0"/>
              <a:t>Use Statistical </a:t>
            </a:r>
            <a:r>
              <a:rPr lang="en-US" sz="1800" dirty="0"/>
              <a:t>Data </a:t>
            </a:r>
            <a:r>
              <a:rPr lang="en-US" sz="1800" dirty="0" smtClean="0"/>
              <a:t>Binning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8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8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/>
              <a:t>Try other suitable </a:t>
            </a:r>
            <a:r>
              <a:rPr lang="en-US" sz="1800" dirty="0" smtClean="0"/>
              <a:t>Machine Learning Model</a:t>
            </a:r>
            <a:endParaRPr lang="en-US" sz="1800" dirty="0"/>
          </a:p>
          <a:p>
            <a:endParaRPr lang="en-US" sz="1800" dirty="0">
              <a:latin typeface="Barlow Light"/>
              <a:ea typeface="Barlow Light"/>
              <a:cs typeface="Barlow Light"/>
            </a:endParaRPr>
          </a:p>
          <a:p>
            <a:endParaRPr lang="en-US" sz="1800" dirty="0">
              <a:latin typeface="Barlow Light"/>
              <a:ea typeface="Barlow Light"/>
              <a:cs typeface="Barlow Light"/>
            </a:endParaRPr>
          </a:p>
          <a:p>
            <a:endParaRPr lang="en-US" sz="1800" dirty="0">
              <a:latin typeface="Barlow Light"/>
              <a:ea typeface="Barlow Light"/>
              <a:cs typeface="Barlow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89090" y="3026628"/>
            <a:ext cx="4417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form of Quantization to group a number of continuous values into a small number of </a:t>
            </a:r>
            <a:r>
              <a:rPr lang="en-US" sz="1600" dirty="0" smtClean="0"/>
              <a:t>Bins.</a:t>
            </a: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1489091" y="4157709"/>
            <a:ext cx="3538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Support Vector Machine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Neural </a:t>
            </a:r>
            <a:r>
              <a:rPr lang="en-US" sz="1600" dirty="0" smtClean="0"/>
              <a:t>Networking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ctrTitle"/>
          </p:nvPr>
        </p:nvSpPr>
        <p:spPr>
          <a:xfrm>
            <a:off x="228598" y="246379"/>
            <a:ext cx="6102014" cy="1499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/>
              <a:t>Fixed properties of </a:t>
            </a:r>
            <a:r>
              <a:rPr lang="en-US" sz="3200" b="1" dirty="0"/>
              <a:t>the fabric </a:t>
            </a:r>
            <a:r>
              <a:rPr lang="en-US" sz="3200" b="1" dirty="0" smtClean="0"/>
              <a:t>manufacturing</a:t>
            </a:r>
            <a:endParaRPr b="1" dirty="0"/>
          </a:p>
        </p:txBody>
      </p:sp>
      <p:sp>
        <p:nvSpPr>
          <p:cNvPr id="269" name="Shape 269"/>
          <p:cNvSpPr txBox="1">
            <a:spLocks noGrp="1"/>
          </p:cNvSpPr>
          <p:nvPr>
            <p:ph type="subTitle" idx="1"/>
          </p:nvPr>
        </p:nvSpPr>
        <p:spPr>
          <a:xfrm>
            <a:off x="3083669" y="1892819"/>
            <a:ext cx="3874179" cy="2626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 smtClean="0"/>
              <a:t> Knit Per CM 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 smtClean="0"/>
              <a:t> Needle Setup 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 smtClean="0"/>
              <a:t> Machine Type 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 smtClean="0"/>
              <a:t> Number of Bands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title"/>
          </p:nvPr>
        </p:nvSpPr>
        <p:spPr>
          <a:xfrm>
            <a:off x="457200" y="229622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Challengers …</a:t>
            </a:r>
            <a:endParaRPr sz="3600" dirty="0"/>
          </a:p>
        </p:txBody>
      </p:sp>
      <p:sp>
        <p:nvSpPr>
          <p:cNvPr id="311" name="Shape 31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53290" y="1193984"/>
            <a:ext cx="5564034" cy="3209850"/>
          </a:xfrm>
        </p:spPr>
        <p:txBody>
          <a:bodyPr/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b="1" dirty="0" smtClean="0"/>
              <a:t>Find the relationships between data sets , merge them and clean the merged data set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b="1" dirty="0" smtClean="0"/>
              <a:t>Find the dependencies of each variables of the data set.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b="1" dirty="0" smtClean="0"/>
              <a:t>Find the degree of the polynomial function of each response variable.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b="1" dirty="0" smtClean="0"/>
              <a:t>Increase the accuracy of the data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title"/>
          </p:nvPr>
        </p:nvSpPr>
        <p:spPr>
          <a:xfrm>
            <a:off x="457200" y="229622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Limitations …</a:t>
            </a:r>
            <a:endParaRPr sz="3600" dirty="0"/>
          </a:p>
        </p:txBody>
      </p:sp>
      <p:sp>
        <p:nvSpPr>
          <p:cNvPr id="311" name="Shape 31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77917" y="1272691"/>
            <a:ext cx="4093780" cy="2332357"/>
          </a:xfrm>
        </p:spPr>
        <p:txBody>
          <a:bodyPr/>
          <a:lstStyle/>
          <a:p>
            <a:pPr marL="152400" indent="0">
              <a:buNone/>
            </a:pPr>
            <a:r>
              <a:rPr lang="en-US" sz="2400" b="1" dirty="0" smtClean="0"/>
              <a:t>Time Limitation</a:t>
            </a:r>
          </a:p>
          <a:p>
            <a:pPr marL="152400" indent="0">
              <a:buNone/>
            </a:pPr>
            <a:endParaRPr lang="en-US" sz="1800" dirty="0" smtClean="0"/>
          </a:p>
          <a:p>
            <a:pPr marL="152400" indent="0" algn="just">
              <a:buNone/>
            </a:pPr>
            <a:r>
              <a:rPr lang="en-US" sz="1800" dirty="0" smtClean="0"/>
              <a:t>Due to the less time (One week) we couldn’t pretreat the Dataset (Scaling) and  try out other Machine Learning Models.</a:t>
            </a:r>
          </a:p>
        </p:txBody>
      </p:sp>
    </p:spTree>
    <p:extLst>
      <p:ext uri="{BB962C8B-B14F-4D97-AF65-F5344CB8AC3E}">
        <p14:creationId xmlns:p14="http://schemas.microsoft.com/office/powerpoint/2010/main" val="395644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/>
        </a:solidFill>
        <a:effectLst/>
      </p:bgPr>
    </p:bg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Shape 1064"/>
          <p:cNvSpPr txBox="1"/>
          <p:nvPr/>
        </p:nvSpPr>
        <p:spPr>
          <a:xfrm>
            <a:off x="725175" y="7802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674EA7"/>
                </a:solidFill>
                <a:latin typeface="Barlow Light"/>
                <a:ea typeface="Barlow Light"/>
                <a:cs typeface="Barlow Light"/>
                <a:sym typeface="Barlow Light"/>
              </a:rPr>
              <a:t>😉</a:t>
            </a:r>
            <a:endParaRPr sz="9600">
              <a:solidFill>
                <a:srgbClr val="674EA7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065" name="Shape 106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7" name="Shape 417"/>
          <p:cNvSpPr txBox="1">
            <a:spLocks/>
          </p:cNvSpPr>
          <p:nvPr/>
        </p:nvSpPr>
        <p:spPr>
          <a:xfrm>
            <a:off x="2271581" y="570814"/>
            <a:ext cx="3456557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Miriam Libre"/>
                <a:ea typeface="Miriam Libre"/>
                <a:cs typeface="Miriam Libre"/>
                <a:sym typeface="Miriam Libre"/>
              </a:rPr>
              <a:t>References</a:t>
            </a:r>
            <a:r>
              <a:rPr lang="en-US" sz="3600" dirty="0">
                <a:solidFill>
                  <a:schemeClr val="bg1"/>
                </a:solidFill>
                <a:latin typeface="Miriam Libre"/>
                <a:ea typeface="Miriam Libre"/>
                <a:cs typeface="Miriam Libre"/>
              </a:rPr>
              <a:t> …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10691" y="2076214"/>
            <a:ext cx="608166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1" u="sng" dirty="0">
                <a:latin typeface="Barlow Light"/>
                <a:ea typeface="Barlow Light"/>
                <a:cs typeface="Barlow Light"/>
                <a:sym typeface="Barlow Light"/>
                <a:hlinkClick r:id="rId3"/>
              </a:rPr>
              <a:t>https://</a:t>
            </a:r>
            <a:r>
              <a:rPr lang="en-US" sz="2000" i="1" u="sng" dirty="0" smtClean="0">
                <a:latin typeface="Barlow Light"/>
                <a:ea typeface="Barlow Light"/>
                <a:cs typeface="Barlow Light"/>
                <a:sym typeface="Barlow Light"/>
                <a:hlinkClick r:id="rId3"/>
              </a:rPr>
              <a:t>en.wikipedia.org/wiki/Polynomial_regression</a:t>
            </a:r>
            <a:endParaRPr lang="en-US" sz="2000" i="1" u="sng" dirty="0">
              <a:latin typeface="Barlow Light"/>
              <a:ea typeface="Barlow Light"/>
              <a:cs typeface="Barlow Light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1" u="sng" dirty="0" smtClean="0">
                <a:latin typeface="Barlow Light"/>
                <a:ea typeface="Barlow Light"/>
                <a:cs typeface="Barlow Light"/>
                <a:hlinkClick r:id="rId4"/>
              </a:rPr>
              <a:t>https</a:t>
            </a:r>
            <a:r>
              <a:rPr lang="en-US" sz="2000" i="1" u="sng" dirty="0">
                <a:latin typeface="Barlow Light"/>
                <a:ea typeface="Barlow Light"/>
                <a:cs typeface="Barlow Light"/>
                <a:hlinkClick r:id="rId4"/>
              </a:rPr>
              <a:t>://</a:t>
            </a:r>
            <a:r>
              <a:rPr lang="en-US" sz="2000" i="1" u="sng" dirty="0" smtClean="0">
                <a:latin typeface="Barlow Light"/>
                <a:ea typeface="Barlow Light"/>
                <a:cs typeface="Barlow Light"/>
                <a:hlinkClick r:id="rId4"/>
              </a:rPr>
              <a:t>stats.stackexchange.com/questions</a:t>
            </a:r>
            <a:endParaRPr lang="en-US" sz="2000" i="1" u="sng" dirty="0">
              <a:latin typeface="Barlow Light"/>
              <a:ea typeface="Barlow Light"/>
              <a:cs typeface="Barlow Light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i="1" dirty="0" smtClean="0">
                <a:latin typeface="Barlow Light"/>
                <a:ea typeface="Barlow Light"/>
                <a:cs typeface="Barlow Light"/>
              </a:rPr>
              <a:t>Dr. Gardener, M. </a:t>
            </a:r>
            <a:r>
              <a:rPr lang="en-US" sz="1800" i="1" dirty="0">
                <a:latin typeface="Barlow Light"/>
                <a:ea typeface="Barlow Light"/>
                <a:cs typeface="Barlow Light"/>
              </a:rPr>
              <a:t>(2012) Beginning R the </a:t>
            </a:r>
            <a:r>
              <a:rPr lang="en-US" sz="1800" i="1" dirty="0" smtClean="0">
                <a:latin typeface="Barlow Light"/>
                <a:ea typeface="Barlow Light"/>
                <a:cs typeface="Barlow Light"/>
              </a:rPr>
              <a:t>Statistical Programming language. </a:t>
            </a:r>
            <a:r>
              <a:rPr lang="en-US" sz="1800" i="1" dirty="0">
                <a:latin typeface="Barlow Light"/>
                <a:ea typeface="Barlow Light"/>
                <a:cs typeface="Barlow Light"/>
              </a:rPr>
              <a:t>Canada, John Wiley &amp; Sons, Inc. </a:t>
            </a:r>
            <a:endParaRPr lang="en-US" sz="1800" i="1" dirty="0" smtClean="0">
              <a:latin typeface="Barlow Light"/>
              <a:ea typeface="Barlow Light"/>
              <a:cs typeface="Barlow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71" y="189185"/>
            <a:ext cx="5143500" cy="5143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18065" y="477746"/>
            <a:ext cx="28259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800" dirty="0" smtClean="0">
                <a:latin typeface="Miriam Libre"/>
                <a:ea typeface="Miriam Libre"/>
                <a:cs typeface="Miriam Libre"/>
                <a:sym typeface="Miriam Libre"/>
              </a:rPr>
              <a:t>Questions</a:t>
            </a:r>
            <a:r>
              <a:rPr lang="en" sz="2800" dirty="0" smtClean="0">
                <a:latin typeface="Miriam Libre"/>
                <a:ea typeface="Miriam Libre"/>
                <a:cs typeface="Miriam Libre"/>
              </a:rPr>
              <a:t> …</a:t>
            </a:r>
            <a:endParaRPr lang="en-US" sz="2800" dirty="0">
              <a:latin typeface="Miriam Libre"/>
              <a:ea typeface="Miriam Libre"/>
              <a:cs typeface="Miriam Libre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912" y="3069021"/>
            <a:ext cx="3386820" cy="19063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16" name="Shape 316"/>
          <p:cNvSpPr txBox="1">
            <a:spLocks noGrp="1"/>
          </p:cNvSpPr>
          <p:nvPr>
            <p:ph type="title" idx="4294967295"/>
          </p:nvPr>
        </p:nvSpPr>
        <p:spPr>
          <a:xfrm>
            <a:off x="135082" y="0"/>
            <a:ext cx="3538538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Yarns …</a:t>
            </a:r>
            <a:endParaRPr dirty="0"/>
          </a:p>
        </p:txBody>
      </p:sp>
      <p:sp>
        <p:nvSpPr>
          <p:cNvPr id="317" name="Shape 317"/>
          <p:cNvSpPr txBox="1">
            <a:spLocks noGrp="1"/>
          </p:cNvSpPr>
          <p:nvPr>
            <p:ph type="body" idx="4294967295"/>
          </p:nvPr>
        </p:nvSpPr>
        <p:spPr>
          <a:xfrm>
            <a:off x="-147218" y="771734"/>
            <a:ext cx="4519522" cy="4252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1800" dirty="0" smtClean="0"/>
              <a:t>The </a:t>
            </a:r>
            <a:r>
              <a:rPr lang="en-US" sz="1800" dirty="0"/>
              <a:t>fabric heavily depend on the row materials (yarns) </a:t>
            </a:r>
            <a:r>
              <a:rPr lang="en-US" sz="1800" dirty="0" smtClean="0"/>
              <a:t>.</a:t>
            </a:r>
          </a:p>
          <a:p>
            <a:pPr algn="just"/>
            <a:r>
              <a:rPr lang="en-US" sz="1800" dirty="0" smtClean="0"/>
              <a:t>A collection of 41 </a:t>
            </a:r>
            <a:r>
              <a:rPr lang="en-US" sz="1800" dirty="0"/>
              <a:t>yarn </a:t>
            </a:r>
            <a:r>
              <a:rPr lang="en-US" sz="1800" dirty="0" smtClean="0"/>
              <a:t>types.</a:t>
            </a:r>
            <a:endParaRPr lang="en-US" sz="1800" dirty="0"/>
          </a:p>
          <a:p>
            <a:pPr algn="just"/>
            <a:r>
              <a:rPr lang="en-US" sz="1800" dirty="0" smtClean="0"/>
              <a:t>Number </a:t>
            </a:r>
            <a:r>
              <a:rPr lang="en-US" sz="1800" dirty="0"/>
              <a:t>of different yarn types used for </a:t>
            </a:r>
            <a:r>
              <a:rPr lang="en-US" sz="1800" dirty="0" smtClean="0"/>
              <a:t>each fabric </a:t>
            </a:r>
            <a:r>
              <a:rPr lang="en-US" sz="1800" dirty="0"/>
              <a:t>order</a:t>
            </a:r>
            <a:r>
              <a:rPr lang="en-US" sz="1800" dirty="0" smtClean="0"/>
              <a:t>. </a:t>
            </a:r>
          </a:p>
          <a:p>
            <a:pPr algn="just"/>
            <a:r>
              <a:rPr lang="en-US" sz="1800" dirty="0">
                <a:solidFill>
                  <a:srgbClr val="FF0000"/>
                </a:solidFill>
              </a:rPr>
              <a:t>Yarn tension rates </a:t>
            </a:r>
            <a:r>
              <a:rPr lang="en-US" sz="1800" dirty="0"/>
              <a:t>needed to be setup for the knitting machine</a:t>
            </a:r>
            <a:r>
              <a:rPr lang="en-US" sz="1800" dirty="0" smtClean="0"/>
              <a:t>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1600" dirty="0"/>
              <a:t>FRJ (Feed Rate Jarcard)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1600" dirty="0"/>
              <a:t>FRP (Feed Rate Pillar)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1600" dirty="0"/>
              <a:t>FRL (Feed Rate Lycra</a:t>
            </a:r>
            <a:r>
              <a:rPr lang="en-US" sz="1600" dirty="0" smtClean="0"/>
              <a:t>)</a:t>
            </a:r>
            <a:endParaRPr lang="en-US" sz="1800" dirty="0"/>
          </a:p>
          <a:p>
            <a:pPr algn="just"/>
            <a:r>
              <a:rPr lang="en-US" sz="1800" dirty="0" smtClean="0"/>
              <a:t>Design parameters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1600" dirty="0"/>
              <a:t>PRL (Pattern Repeat Length)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1600" dirty="0"/>
              <a:t>PRW (Pattern Repeat Width)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1600" dirty="0" smtClean="0"/>
              <a:t>Stretch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218" y="-5145"/>
            <a:ext cx="45927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4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25" name="Group 124"/>
          <p:cNvGrpSpPr/>
          <p:nvPr/>
        </p:nvGrpSpPr>
        <p:grpSpPr>
          <a:xfrm>
            <a:off x="5370786" y="2635830"/>
            <a:ext cx="3094739" cy="1419899"/>
            <a:chOff x="5370786" y="2635830"/>
            <a:chExt cx="3094739" cy="1419899"/>
          </a:xfrm>
        </p:grpSpPr>
        <p:sp>
          <p:nvSpPr>
            <p:cNvPr id="3" name="Rounded Rectangle 2"/>
            <p:cNvSpPr/>
            <p:nvPr/>
          </p:nvSpPr>
          <p:spPr>
            <a:xfrm>
              <a:off x="5370786" y="2635830"/>
              <a:ext cx="3094739" cy="141989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5780690" y="3196358"/>
              <a:ext cx="567558" cy="63062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458772" y="3196357"/>
              <a:ext cx="567558" cy="63062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157708" y="3196358"/>
              <a:ext cx="893215" cy="63062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780690" y="3469629"/>
              <a:ext cx="567558" cy="35734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458772" y="3469627"/>
              <a:ext cx="567558" cy="35734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157708" y="3469628"/>
              <a:ext cx="893215" cy="35734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52488" y="2690390"/>
              <a:ext cx="2924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1"/>
                  </a:solidFill>
                  <a:latin typeface="Barlow Light"/>
                  <a:ea typeface="Barlow Light"/>
                  <a:cs typeface="Barlow Light"/>
                </a:rPr>
                <a:t>Measure design parameters</a:t>
              </a:r>
              <a:endParaRPr lang="en-US" sz="1800" b="1" dirty="0">
                <a:solidFill>
                  <a:schemeClr val="tx1"/>
                </a:solidFill>
                <a:latin typeface="Barlow Light"/>
                <a:ea typeface="Barlow Light"/>
                <a:cs typeface="Barlow Ligh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78360" y="3161850"/>
              <a:ext cx="3722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</a:t>
              </a:r>
              <a:r>
                <a:rPr lang="en-US" baseline="-25000" dirty="0" smtClean="0"/>
                <a:t>1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415817" y="3173867"/>
              <a:ext cx="3722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</a:t>
              </a:r>
              <a:r>
                <a:rPr lang="en-US" baseline="-25000" dirty="0"/>
                <a:t>3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553199" y="3173867"/>
              <a:ext cx="3722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99481" y="3504119"/>
              <a:ext cx="534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PRL</a:t>
              </a:r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225862" y="3493609"/>
              <a:ext cx="7521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Stretch</a:t>
              </a:r>
              <a:endParaRPr 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458772" y="3494412"/>
              <a:ext cx="6046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PRW</a:t>
              </a:r>
              <a:endParaRPr lang="en-US" dirty="0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262759" y="2729351"/>
            <a:ext cx="3563007" cy="2351088"/>
            <a:chOff x="262759" y="2729351"/>
            <a:chExt cx="3563007" cy="2351088"/>
          </a:xfrm>
        </p:grpSpPr>
        <p:sp>
          <p:nvSpPr>
            <p:cNvPr id="33" name="Rounded Rectangle 32"/>
            <p:cNvSpPr/>
            <p:nvPr/>
          </p:nvSpPr>
          <p:spPr>
            <a:xfrm>
              <a:off x="262759" y="2729351"/>
              <a:ext cx="3563007" cy="235108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17559" y="3166326"/>
              <a:ext cx="711590" cy="79975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17559" y="3512887"/>
              <a:ext cx="711590" cy="45318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63443" y="2729351"/>
              <a:ext cx="2986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  <a:latin typeface="Barlow Light"/>
                  <a:ea typeface="Barlow Light"/>
                  <a:cs typeface="Barlow Light"/>
                </a:rPr>
                <a:t>Fix the fabric properties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11619" y="4079634"/>
              <a:ext cx="2888322" cy="9188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11619" y="4387970"/>
              <a:ext cx="2888322" cy="61053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1238" y="3498206"/>
              <a:ext cx="7381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Knit Per CM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259272" y="3158786"/>
              <a:ext cx="711590" cy="79975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259272" y="3505347"/>
              <a:ext cx="711590" cy="45318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107028" y="3166325"/>
              <a:ext cx="711590" cy="79975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2107028" y="3512886"/>
              <a:ext cx="711590" cy="45318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948741" y="3158785"/>
              <a:ext cx="711590" cy="79975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2948741" y="3505346"/>
              <a:ext cx="711590" cy="45318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77558" y="3481141"/>
              <a:ext cx="6766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Needle Setup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56510" y="3503033"/>
              <a:ext cx="7621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Machine Type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05586" y="3482678"/>
              <a:ext cx="79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Number of </a:t>
              </a:r>
              <a:r>
                <a:rPr lang="en-US" sz="1200" dirty="0" smtClean="0"/>
                <a:t>Bands</a:t>
              </a:r>
              <a:endParaRPr 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1538" y="3230170"/>
              <a:ext cx="7232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CONST</a:t>
              </a:r>
              <a:endParaRPr lang="en-US" sz="1200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270979" y="3214153"/>
              <a:ext cx="7232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CONST</a:t>
              </a:r>
              <a:endParaRPr lang="en-US" sz="1200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070940" y="3205177"/>
              <a:ext cx="7232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CONST</a:t>
              </a:r>
              <a:endParaRPr lang="en-US" sz="1200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918696" y="3214154"/>
              <a:ext cx="7232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CONST</a:t>
              </a:r>
              <a:endParaRPr 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61384" y="4080530"/>
              <a:ext cx="13455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MULTI VALUED</a:t>
              </a:r>
              <a:endParaRPr lang="en-US" sz="1200" dirty="0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11619" y="4382720"/>
              <a:ext cx="992033" cy="61053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46294" y="4531000"/>
              <a:ext cx="9188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Yarn types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906413" y="4341380"/>
              <a:ext cx="12009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200" dirty="0" smtClean="0"/>
                <a:t>Count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200" dirty="0" smtClean="0"/>
                <a:t>MperRepeat</a:t>
              </a:r>
              <a:endParaRPr lang="en-US" sz="1200" dirty="0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200" dirty="0" smtClean="0"/>
                <a:t>Percentage</a:t>
              </a:r>
              <a:endParaRPr lang="en-US" sz="1200" dirty="0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5367246" y="4520913"/>
            <a:ext cx="3094739" cy="666852"/>
            <a:chOff x="5367246" y="4520913"/>
            <a:chExt cx="3094739" cy="666852"/>
          </a:xfrm>
        </p:grpSpPr>
        <p:sp>
          <p:nvSpPr>
            <p:cNvPr id="53" name="Rounded Rectangle 52"/>
            <p:cNvSpPr/>
            <p:nvPr/>
          </p:nvSpPr>
          <p:spPr>
            <a:xfrm>
              <a:off x="5367246" y="4520913"/>
              <a:ext cx="3094739" cy="572994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406572" y="4664545"/>
              <a:ext cx="29193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Knit a sample of the ordered fabric</a:t>
              </a:r>
            </a:p>
            <a:p>
              <a:endParaRPr lang="en-US" dirty="0"/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5170063" y="1445357"/>
            <a:ext cx="3489104" cy="832656"/>
            <a:chOff x="5170063" y="1445357"/>
            <a:chExt cx="3489104" cy="832656"/>
          </a:xfrm>
        </p:grpSpPr>
        <p:sp>
          <p:nvSpPr>
            <p:cNvPr id="102" name="Rounded Rectangle 101"/>
            <p:cNvSpPr/>
            <p:nvPr/>
          </p:nvSpPr>
          <p:spPr>
            <a:xfrm>
              <a:off x="5170063" y="1445357"/>
              <a:ext cx="3489104" cy="73058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271331" y="1539349"/>
              <a:ext cx="3308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Do the design </a:t>
              </a:r>
              <a:r>
                <a:rPr lang="en-US" dirty="0" smtClean="0"/>
                <a:t>parameters equal </a:t>
              </a:r>
              <a:r>
                <a:rPr lang="en-US" dirty="0"/>
                <a:t>or near to the Customer requested values</a:t>
              </a:r>
            </a:p>
            <a:p>
              <a:endParaRPr lang="en-US" dirty="0"/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5102642" y="245354"/>
            <a:ext cx="3645550" cy="804157"/>
            <a:chOff x="5102642" y="245354"/>
            <a:chExt cx="3645550" cy="804157"/>
          </a:xfrm>
        </p:grpSpPr>
        <p:sp>
          <p:nvSpPr>
            <p:cNvPr id="103" name="Rounded Rectangle 102"/>
            <p:cNvSpPr/>
            <p:nvPr/>
          </p:nvSpPr>
          <p:spPr>
            <a:xfrm>
              <a:off x="5122498" y="245354"/>
              <a:ext cx="3536669" cy="73058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102642" y="526291"/>
              <a:ext cx="36455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Start to knit the ordered fabric in large scale</a:t>
              </a:r>
            </a:p>
            <a:p>
              <a:endParaRPr lang="en-US" dirty="0"/>
            </a:p>
          </p:txBody>
        </p:sp>
      </p:grpSp>
      <p:pic>
        <p:nvPicPr>
          <p:cNvPr id="65" name="Picture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22378" y="2386649"/>
            <a:ext cx="533967" cy="169998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625422" y="4207117"/>
            <a:ext cx="489139" cy="155726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670046" y="2318696"/>
            <a:ext cx="489139" cy="155726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680848" y="1134346"/>
            <a:ext cx="489139" cy="155726"/>
          </a:xfrm>
          <a:prstGeom prst="rect">
            <a:avLst/>
          </a:prstGeom>
        </p:spPr>
      </p:pic>
      <p:cxnSp>
        <p:nvCxnSpPr>
          <p:cNvPr id="92" name="Straight Arrow Connector 91"/>
          <p:cNvCxnSpPr/>
          <p:nvPr/>
        </p:nvCxnSpPr>
        <p:spPr>
          <a:xfrm>
            <a:off x="3821215" y="4687987"/>
            <a:ext cx="1535521" cy="451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H="1" flipV="1">
            <a:off x="2995450" y="1896983"/>
            <a:ext cx="2185707" cy="11698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4586289" y="1580648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</a:t>
            </a:r>
            <a:endParaRPr lang="en-US" b="1" dirty="0"/>
          </a:p>
        </p:txBody>
      </p:sp>
      <p:sp>
        <p:nvSpPr>
          <p:cNvPr id="135" name="TextBox 134"/>
          <p:cNvSpPr txBox="1"/>
          <p:nvPr/>
        </p:nvSpPr>
        <p:spPr>
          <a:xfrm>
            <a:off x="6291410" y="1107053"/>
            <a:ext cx="545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YES</a:t>
            </a:r>
            <a:endParaRPr lang="en-US" b="1" dirty="0"/>
          </a:p>
        </p:txBody>
      </p:sp>
      <p:grpSp>
        <p:nvGrpSpPr>
          <p:cNvPr id="129" name="Group 128"/>
          <p:cNvGrpSpPr/>
          <p:nvPr/>
        </p:nvGrpSpPr>
        <p:grpSpPr>
          <a:xfrm>
            <a:off x="282819" y="833357"/>
            <a:ext cx="2840202" cy="1367347"/>
            <a:chOff x="282819" y="833357"/>
            <a:chExt cx="2840202" cy="1367347"/>
          </a:xfrm>
        </p:grpSpPr>
        <p:grpSp>
          <p:nvGrpSpPr>
            <p:cNvPr id="124" name="Group 123"/>
            <p:cNvGrpSpPr/>
            <p:nvPr/>
          </p:nvGrpSpPr>
          <p:grpSpPr>
            <a:xfrm>
              <a:off x="282819" y="833357"/>
              <a:ext cx="2723141" cy="1367347"/>
              <a:chOff x="282819" y="854380"/>
              <a:chExt cx="2723141" cy="1367347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282819" y="854380"/>
                <a:ext cx="2723141" cy="1367347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05304" y="1360348"/>
                <a:ext cx="567558" cy="63062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383386" y="1360347"/>
                <a:ext cx="567558" cy="63062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082323" y="1360348"/>
                <a:ext cx="567558" cy="63062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705304" y="1633619"/>
                <a:ext cx="567558" cy="35734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383386" y="1633617"/>
                <a:ext cx="567558" cy="35734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082323" y="1633618"/>
                <a:ext cx="567558" cy="35734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802974" y="1337269"/>
                <a:ext cx="3722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179993" y="1352768"/>
                <a:ext cx="3722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Y</a:t>
                </a:r>
                <a:r>
                  <a:rPr lang="en-US" baseline="-25000" dirty="0"/>
                  <a:t>3</a:t>
                </a:r>
                <a:endParaRPr lang="en-US" dirty="0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481055" y="1357197"/>
                <a:ext cx="3722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Y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745339" y="1658402"/>
                <a:ext cx="5132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FRJ</a:t>
                </a:r>
                <a:endParaRPr lang="en-US" dirty="0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403962" y="1650312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FRP</a:t>
                </a:r>
                <a:endParaRPr lang="en-US" dirty="0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126271" y="1647502"/>
                <a:ext cx="5229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FRL</a:t>
                </a:r>
                <a:endParaRPr lang="en-US" dirty="0"/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377102" y="854380"/>
              <a:ext cx="27459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chemeClr val="tx1"/>
                  </a:solidFill>
                  <a:latin typeface="Barlow Light"/>
                  <a:ea typeface="Barlow Light"/>
                  <a:cs typeface="Barlow Light"/>
                </a:rPr>
                <a:t>Set machine parameters</a:t>
              </a:r>
            </a:p>
          </p:txBody>
        </p:sp>
      </p:grpSp>
      <p:sp>
        <p:nvSpPr>
          <p:cNvPr id="143" name="Shape 316"/>
          <p:cNvSpPr txBox="1">
            <a:spLocks/>
          </p:cNvSpPr>
          <p:nvPr/>
        </p:nvSpPr>
        <p:spPr>
          <a:xfrm>
            <a:off x="224985" y="-126571"/>
            <a:ext cx="353853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-US" dirty="0" smtClean="0"/>
              <a:t>Procedure …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  <p:bldP spid="1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3586239" y="1008993"/>
            <a:ext cx="5412288" cy="30795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1" i="0" dirty="0" smtClean="0"/>
              <a:t>Produce fabrics over 100m per sample</a:t>
            </a:r>
          </a:p>
          <a:p>
            <a:pPr marL="342900" lvl="0" indent="-342900" algn="l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1" i="0" dirty="0" smtClean="0"/>
              <a:t>Needed more sampling to get the expected quality </a:t>
            </a:r>
          </a:p>
          <a:p>
            <a:pPr marL="342900" lvl="0" indent="-342900" algn="l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1" i="0" dirty="0" smtClean="0"/>
              <a:t>Physical sampling is very costed</a:t>
            </a:r>
          </a:p>
          <a:p>
            <a:pPr marL="342900" lvl="0" indent="-342900" algn="l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dirty="0"/>
          </a:p>
        </p:txBody>
      </p:sp>
      <p:sp>
        <p:nvSpPr>
          <p:cNvPr id="275" name="Shape 27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39" y="3185771"/>
            <a:ext cx="3429000" cy="18055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40462" y="332509"/>
            <a:ext cx="40229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latin typeface="Miriam Libre" panose="020B0604020202020204" charset="-79"/>
                <a:cs typeface="Miriam Libre" panose="020B0604020202020204" charset="-79"/>
              </a:rPr>
              <a:t>Problem Definition</a:t>
            </a:r>
            <a:endParaRPr lang="en-US" sz="3000" b="1" dirty="0">
              <a:latin typeface="Miriam Libre" panose="020B0604020202020204" charset="-79"/>
              <a:cs typeface="Miriam Libre" panose="020B0604020202020204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80" name="Shape 280"/>
          <p:cNvSpPr txBox="1">
            <a:spLocks noGrp="1"/>
          </p:cNvSpPr>
          <p:nvPr>
            <p:ph type="ctrTitle" idx="4294967295"/>
          </p:nvPr>
        </p:nvSpPr>
        <p:spPr>
          <a:xfrm>
            <a:off x="176644" y="294267"/>
            <a:ext cx="5663045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smtClean="0">
                <a:solidFill>
                  <a:schemeClr val="tx1"/>
                </a:solidFill>
              </a:rPr>
              <a:t>Solution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281" name="Shape 281"/>
          <p:cNvSpPr txBox="1">
            <a:spLocks noGrp="1"/>
          </p:cNvSpPr>
          <p:nvPr>
            <p:ph type="subTitle" idx="4294967295"/>
          </p:nvPr>
        </p:nvSpPr>
        <p:spPr>
          <a:xfrm>
            <a:off x="2784763" y="1444536"/>
            <a:ext cx="6023237" cy="3106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b="1" dirty="0" smtClean="0"/>
              <a:t>Reduce the number of sampling without manually</a:t>
            </a:r>
          </a:p>
          <a:p>
            <a:pPr marL="285750" lvl="0" indent="-285750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b="1" dirty="0"/>
              <a:t>G</a:t>
            </a:r>
            <a:r>
              <a:rPr lang="en-US" sz="2000" b="1" dirty="0" smtClean="0"/>
              <a:t>et </a:t>
            </a:r>
            <a:r>
              <a:rPr lang="en-US" sz="2000" b="1" dirty="0"/>
              <a:t>the required values (or near) for PRL, PRW and </a:t>
            </a:r>
            <a:r>
              <a:rPr lang="en-US" sz="2000" b="1" dirty="0" smtClean="0"/>
              <a:t>Stretch </a:t>
            </a:r>
            <a:r>
              <a:rPr lang="en-US" sz="2000" b="1" dirty="0"/>
              <a:t>for the fabric </a:t>
            </a:r>
            <a:r>
              <a:rPr lang="en-US" sz="2000" b="1" dirty="0" smtClean="0"/>
              <a:t>order</a:t>
            </a:r>
          </a:p>
          <a:p>
            <a:pPr marL="285750" lvl="0" indent="-285750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b="1" dirty="0" smtClean="0"/>
              <a:t>Setup the</a:t>
            </a:r>
            <a:r>
              <a:rPr lang="en-US" sz="2800" b="1" dirty="0"/>
              <a:t> </a:t>
            </a:r>
            <a:r>
              <a:rPr lang="en-US" sz="2000" b="1" dirty="0"/>
              <a:t>knitting machine </a:t>
            </a:r>
            <a:r>
              <a:rPr lang="en-US" sz="2000" b="1" dirty="0" smtClean="0"/>
              <a:t>parameters correctly</a:t>
            </a:r>
            <a:endParaRPr lang="en-US" sz="2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614" y="2342527"/>
            <a:ext cx="3025606" cy="22086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982" y="25"/>
            <a:ext cx="5237018" cy="5143500"/>
          </a:xfrm>
          <a:prstGeom prst="rect">
            <a:avLst/>
          </a:prstGeom>
        </p:spPr>
      </p:pic>
      <p:sp>
        <p:nvSpPr>
          <p:cNvPr id="486" name="Shape 48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83" name="Shape 483"/>
          <p:cNvSpPr txBox="1">
            <a:spLocks noGrp="1"/>
          </p:cNvSpPr>
          <p:nvPr>
            <p:ph type="ctrTitle" idx="4294967295"/>
          </p:nvPr>
        </p:nvSpPr>
        <p:spPr>
          <a:xfrm>
            <a:off x="386016" y="523869"/>
            <a:ext cx="3520966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smtClean="0"/>
              <a:t>P</a:t>
            </a:r>
            <a:r>
              <a:rPr lang="en" sz="6000" dirty="0" smtClean="0"/>
              <a:t>hases </a:t>
            </a:r>
            <a:endParaRPr sz="6000" dirty="0"/>
          </a:p>
        </p:txBody>
      </p:sp>
      <p:sp>
        <p:nvSpPr>
          <p:cNvPr id="485" name="Shape 485"/>
          <p:cNvSpPr txBox="1">
            <a:spLocks noGrp="1"/>
          </p:cNvSpPr>
          <p:nvPr>
            <p:ph type="body" idx="4294967295"/>
          </p:nvPr>
        </p:nvSpPr>
        <p:spPr>
          <a:xfrm>
            <a:off x="675409" y="2208175"/>
            <a:ext cx="4864100" cy="2462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1" dirty="0" smtClean="0"/>
              <a:t>Data preparation</a:t>
            </a:r>
          </a:p>
          <a:p>
            <a:pPr marL="342900" lvl="0" indent="-34290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1" dirty="0" smtClean="0"/>
              <a:t>Model training</a:t>
            </a:r>
          </a:p>
          <a:p>
            <a:pPr marL="342900" lvl="0" indent="-34290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1" dirty="0" smtClean="0"/>
              <a:t>Prediction</a:t>
            </a:r>
          </a:p>
          <a:p>
            <a:pPr marL="342900" lvl="0" indent="-34290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1" dirty="0" smtClean="0"/>
              <a:t>Improvement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831</TotalTime>
  <Words>1084</Words>
  <Application>Microsoft Office PowerPoint</Application>
  <PresentationFormat>On-screen Show (16:9)</PresentationFormat>
  <Paragraphs>257</Paragraphs>
  <Slides>43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Wingdings</vt:lpstr>
      <vt:lpstr>Barlow</vt:lpstr>
      <vt:lpstr>Miriam Libre</vt:lpstr>
      <vt:lpstr>Arial</vt:lpstr>
      <vt:lpstr>Work Sans</vt:lpstr>
      <vt:lpstr>Calibri</vt:lpstr>
      <vt:lpstr>Barlow Light</vt:lpstr>
      <vt:lpstr>AR CENA</vt:lpstr>
      <vt:lpstr>Roderigo template</vt:lpstr>
      <vt:lpstr>Team 02 </vt:lpstr>
      <vt:lpstr>Team Members</vt:lpstr>
      <vt:lpstr>Introduction …</vt:lpstr>
      <vt:lpstr>Fixed properties of the fabric manufacturing</vt:lpstr>
      <vt:lpstr>Yarns …</vt:lpstr>
      <vt:lpstr>PowerPoint Presentation</vt:lpstr>
      <vt:lpstr>PowerPoint Presentation</vt:lpstr>
      <vt:lpstr>Solution</vt:lpstr>
      <vt:lpstr>Phases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Training  &amp; Prediction</vt:lpstr>
      <vt:lpstr>PowerPoint Presentation</vt:lpstr>
      <vt:lpstr>Assumptions …</vt:lpstr>
      <vt:lpstr>PowerPoint Presentation</vt:lpstr>
      <vt:lpstr>PowerPoint Presentation</vt:lpstr>
      <vt:lpstr>PowerPoint Presentation</vt:lpstr>
      <vt:lpstr>PowerPoint Presentation</vt:lpstr>
      <vt:lpstr>Bootstrap FRJ predictive model</vt:lpstr>
      <vt:lpstr>PowerPoint Presentation</vt:lpstr>
      <vt:lpstr>PowerPoint Presentation</vt:lpstr>
      <vt:lpstr>PowerPoint Presentation</vt:lpstr>
      <vt:lpstr>PowerPoint Presentation</vt:lpstr>
      <vt:lpstr>Bootstrap FRP predictive model</vt:lpstr>
      <vt:lpstr>PowerPoint Presentation</vt:lpstr>
      <vt:lpstr>PowerPoint Presentation</vt:lpstr>
      <vt:lpstr>PowerPoint Presentation</vt:lpstr>
      <vt:lpstr>PowerPoint Presentation</vt:lpstr>
      <vt:lpstr>Bootstrap FRL predictive model</vt:lpstr>
      <vt:lpstr>PowerPoint Presentation</vt:lpstr>
      <vt:lpstr>PowerPoint Presentation</vt:lpstr>
      <vt:lpstr>PowerPoint Presentation</vt:lpstr>
      <vt:lpstr>Challengers …</vt:lpstr>
      <vt:lpstr>Limitations …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Chirantha</dc:creator>
  <cp:lastModifiedBy>Malith</cp:lastModifiedBy>
  <cp:revision>101</cp:revision>
  <dcterms:modified xsi:type="dcterms:W3CDTF">2018-07-06T03:19:12Z</dcterms:modified>
</cp:coreProperties>
</file>